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16"/>
  </p:notesMasterIdLst>
  <p:sldIdLst>
    <p:sldId id="279" r:id="rId5"/>
    <p:sldId id="260" r:id="rId6"/>
    <p:sldId id="261" r:id="rId7"/>
    <p:sldId id="281" r:id="rId8"/>
    <p:sldId id="284" r:id="rId9"/>
    <p:sldId id="267" r:id="rId10"/>
    <p:sldId id="282" r:id="rId11"/>
    <p:sldId id="268" r:id="rId12"/>
    <p:sldId id="283" r:id="rId13"/>
    <p:sldId id="269" r:id="rId14"/>
    <p:sldId id="28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8F01"/>
    <a:srgbClr val="E2DC00"/>
    <a:srgbClr val="353535"/>
    <a:srgbClr val="C2CD07"/>
    <a:srgbClr val="F7FE4B"/>
    <a:srgbClr val="E7EB58"/>
    <a:srgbClr val="5B1646"/>
    <a:srgbClr val="CA0035"/>
    <a:srgbClr val="0E5A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36" autoAdjust="0"/>
  </p:normalViewPr>
  <p:slideViewPr>
    <p:cSldViewPr snapToGrid="0">
      <p:cViewPr>
        <p:scale>
          <a:sx n="80" d="100"/>
          <a:sy n="80" d="100"/>
        </p:scale>
        <p:origin x="1434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E80DA1-8014-4F85-AD28-DE2335F04CD6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7EBD4-82E5-472D-BF5E-AF0CC8529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79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E7D30CE-2E13-4320-A7EA-A5D0C07212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83A8C00-5BAD-46FA-87CA-B4C8D0CDA5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BA67AD9-E2D5-4D3E-941F-CA9E58ADD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747876A-856E-4C8E-AC0F-9F9EBF24E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E0119CA-4F87-4E58-8C49-E760A386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587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CEB9F7-BBE5-4FE1-89C1-7177E29EE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02DFA41-5D3E-4872-BE76-3D9AEA2771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753EE0-A6DE-4422-9CA1-494908210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86A4AA-9B7E-44BF-9EBB-A25B7614C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6FE03BE-DBF1-4FC8-80ED-2CCF7EEE2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31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189C483-F022-43E9-9775-3EDBAEB51D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244B4D6-7C2D-42B8-9C2C-CF113FBFC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D9581EB-AB92-4825-9280-0782D2D2C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A0DEEF3-BC2B-40B4-B988-EAD776327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8A805D8-30EC-4F92-A1D7-431FB9EB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439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A5CFDD0-C561-DC4C-1580-13440239F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E13-962F-47A4-B6A1-380540DB281A}" type="datetimeFigureOut">
              <a:rPr lang="fa-IR" smtClean="0"/>
              <a:t>1447/05/25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4D1706-1A53-D667-F1EA-D7D92F5AE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78B61F9-FE51-A32E-79E7-ACEB08C29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6A0EF-211F-4477-AC8E-3CB925954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219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E7D30CE-2E13-4320-A7EA-A5D0C07212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83A8C00-5BAD-46FA-87CA-B4C8D0CDA5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BA67AD9-E2D5-4D3E-941F-CA9E58ADD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747876A-856E-4C8E-AC0F-9F9EBF24E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E0119CA-4F87-4E58-8C49-E760A386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39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0BA0BC-91B7-4931-ACB2-E424C686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3103A6D-934D-477B-AB04-E8DFAA39A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266C931-79AB-4C51-8661-27945AFB5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4A6561-97F0-4FCD-BC41-12BE77F4D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08B459B-19DD-4701-B22B-5D16892D8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717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62CE34-8FC2-428A-A7AD-7814CBDDB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847145C-B6D0-4E4E-882A-AB2E507A5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C12CD31-4D4E-4598-93CD-6657DCE5E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582C9B9-59D5-4902-8C53-F46DD7D9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0DEB41C-E6EE-4492-A938-EE7ED84E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7137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861D4A-E405-4C13-9105-F7306753E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456AE0-21C0-402F-9D55-7D5A3CF07A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3959A0C-9C8E-455B-8519-360FD16ACB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03DF6CA-550C-4508-8AA4-AE0C18842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BC222E1-8DA3-42ED-830D-AB98521E2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932D36-AD80-4759-B6B5-FDC902442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9684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93F5BC-EA50-4E02-BD05-36E1F0824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F33CB9D-87D5-447B-9225-07D65E3E8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FD847C5-4F72-4D85-A749-1DD0957F4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2385CDC-E609-443F-8D95-D97BE576C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F57B8FD-6D6B-44A3-AA38-D0A7B4BC5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65C4451-4CD0-4FE5-8706-302D79168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52C616B-2FCA-455D-9D7A-CDADFD1B7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29E08DF-01DC-4F08-B022-F757707C9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6776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045D31-0F23-42CC-9D23-320083FD0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0089818-0C45-419E-A668-75535FE0A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0FC1054-3D4F-4AAB-9DDB-FAC4B1720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BC1F06A-2B44-44B0-B928-FB25F7094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643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>
            <a:extLst>
              <a:ext uri="{FF2B5EF4-FFF2-40B4-BE49-F238E27FC236}">
                <a16:creationId xmlns="" xmlns:a16="http://schemas.microsoft.com/office/drawing/2014/main" id="{1FFB0D83-2BB1-4516-9D3B-56923125A087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1590675" y="1516063"/>
            <a:ext cx="4346575" cy="279241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C6D9108F-F140-42D9-8002-EB8B4A934221}"/>
              </a:ext>
            </a:extLst>
          </p:cNvPr>
          <p:cNvSpPr/>
          <p:nvPr userDrawn="1"/>
        </p:nvSpPr>
        <p:spPr>
          <a:xfrm>
            <a:off x="11696700" y="6367507"/>
            <a:ext cx="457200" cy="457200"/>
          </a:xfrm>
          <a:prstGeom prst="ellipse">
            <a:avLst/>
          </a:prstGeom>
          <a:noFill/>
          <a:ln w="38100">
            <a:solidFill>
              <a:srgbClr val="FFC000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EBB2DBF-E6D2-4BD7-B0C3-2C04AF3CA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29738" y="6413544"/>
            <a:ext cx="2743200" cy="365125"/>
          </a:xfrm>
        </p:spPr>
        <p:txBody>
          <a:bodyPr/>
          <a:lstStyle>
            <a:lvl1pPr>
              <a:defRPr sz="1600">
                <a:solidFill>
                  <a:srgbClr val="FFC000"/>
                </a:solidFill>
                <a:cs typeface="B Nazanin" panose="00000400000000000000" pitchFamily="2" charset="-78"/>
              </a:defRPr>
            </a:lvl1pPr>
          </a:lstStyle>
          <a:p>
            <a:fld id="{CEA60AFD-F91D-48C2-962E-6D3342CF86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20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0BA0BC-91B7-4931-ACB2-E424C686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3103A6D-934D-477B-AB04-E8DFAA39A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266C931-79AB-4C51-8661-27945AFB5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4A6561-97F0-4FCD-BC41-12BE77F4D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08B459B-19DD-4701-B22B-5D16892D8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1871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9B8FD5-D440-4773-BC6E-F0EFFE0F3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D2DCF0C-1366-4337-8257-1FCB22A7D1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A34635C-B79E-4AA5-83FA-A6E09308B8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21B532-9A4C-421D-B336-ED821E3CD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51EAB62-35FA-42C6-8042-155D1DC50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FD39DDC-19A8-4039-A0DF-C6CE5EAAC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320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085B8E-04D5-4AA8-AE86-F3DDAE393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1A7AA71-0E25-4CB5-9134-A1E1C5CC22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2FA5A98-DAC0-4F51-B6A1-3ECE1F3FB9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51CFE38-C2D2-4934-83B1-D8EF8EBCB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A86038F-16C6-4098-8EDA-43446E72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C5EAA6F-61DA-48FB-AF10-C205AC54E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561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CEB9F7-BBE5-4FE1-89C1-7177E29EE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02DFA41-5D3E-4872-BE76-3D9AEA2771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753EE0-A6DE-4422-9CA1-494908210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86A4AA-9B7E-44BF-9EBB-A25B7614C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6FE03BE-DBF1-4FC8-80ED-2CCF7EEE2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5422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189C483-F022-43E9-9775-3EDBAEB51D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244B4D6-7C2D-42B8-9C2C-CF113FBFC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D9581EB-AB92-4825-9280-0782D2D2C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A0DEEF3-BC2B-40B4-B988-EAD776327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8A805D8-30EC-4F92-A1D7-431FB9EB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1635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A5CFDD0-C561-DC4C-1580-13440239F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E13-962F-47A4-B6A1-380540DB281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1447/05/25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4D1706-1A53-D667-F1EA-D7D92F5AE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78B61F9-FE51-A32E-79E7-ACEB08C29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6A0EF-211F-4477-AC8E-3CB92595413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97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E7D30CE-2E13-4320-A7EA-A5D0C07212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83A8C00-5BAD-46FA-87CA-B4C8D0CDA5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BA67AD9-E2D5-4D3E-941F-CA9E58ADD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747876A-856E-4C8E-AC0F-9F9EBF24E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E0119CA-4F87-4E58-8C49-E760A386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9996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0BA0BC-91B7-4931-ACB2-E424C686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3103A6D-934D-477B-AB04-E8DFAA39A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266C931-79AB-4C51-8661-27945AFB5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4A6561-97F0-4FCD-BC41-12BE77F4D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08B459B-19DD-4701-B22B-5D16892D8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9700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62CE34-8FC2-428A-A7AD-7814CBDDB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847145C-B6D0-4E4E-882A-AB2E507A5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C12CD31-4D4E-4598-93CD-6657DCE5E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582C9B9-59D5-4902-8C53-F46DD7D9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0DEB41C-E6EE-4492-A938-EE7ED84E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2128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861D4A-E405-4C13-9105-F7306753E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456AE0-21C0-402F-9D55-7D5A3CF07A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3959A0C-9C8E-455B-8519-360FD16ACB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03DF6CA-550C-4508-8AA4-AE0C18842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BC222E1-8DA3-42ED-830D-AB98521E2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932D36-AD80-4759-B6B5-FDC902442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7088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93F5BC-EA50-4E02-BD05-36E1F0824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F33CB9D-87D5-447B-9225-07D65E3E8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FD847C5-4F72-4D85-A749-1DD0957F4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2385CDC-E609-443F-8D95-D97BE576C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F57B8FD-6D6B-44A3-AA38-D0A7B4BC5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65C4451-4CD0-4FE5-8706-302D79168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52C616B-2FCA-455D-9D7A-CDADFD1B7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29E08DF-01DC-4F08-B022-F757707C9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5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62CE34-8FC2-428A-A7AD-7814CBDDB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847145C-B6D0-4E4E-882A-AB2E507A5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C12CD31-4D4E-4598-93CD-6657DCE5E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582C9B9-59D5-4902-8C53-F46DD7D9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0DEB41C-E6EE-4492-A938-EE7ED84E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6981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045D31-0F23-42CC-9D23-320083FD0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0089818-0C45-419E-A668-75535FE0A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0FC1054-3D4F-4AAB-9DDB-FAC4B1720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BC1F06A-2B44-44B0-B928-FB25F7094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464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>
            <a:extLst>
              <a:ext uri="{FF2B5EF4-FFF2-40B4-BE49-F238E27FC236}">
                <a16:creationId xmlns="" xmlns:a16="http://schemas.microsoft.com/office/drawing/2014/main" id="{1FFB0D83-2BB1-4516-9D3B-56923125A087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1590675" y="1516063"/>
            <a:ext cx="4346575" cy="279241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C6D9108F-F140-42D9-8002-EB8B4A934221}"/>
              </a:ext>
            </a:extLst>
          </p:cNvPr>
          <p:cNvSpPr/>
          <p:nvPr userDrawn="1"/>
        </p:nvSpPr>
        <p:spPr>
          <a:xfrm>
            <a:off x="11696700" y="6367507"/>
            <a:ext cx="457200" cy="457200"/>
          </a:xfrm>
          <a:prstGeom prst="ellipse">
            <a:avLst/>
          </a:prstGeom>
          <a:noFill/>
          <a:ln w="38100">
            <a:solidFill>
              <a:srgbClr val="FFC000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EBB2DBF-E6D2-4BD7-B0C3-2C04AF3CA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29738" y="6413544"/>
            <a:ext cx="2743200" cy="365125"/>
          </a:xfrm>
        </p:spPr>
        <p:txBody>
          <a:bodyPr/>
          <a:lstStyle>
            <a:lvl1pPr>
              <a:defRPr sz="1600">
                <a:solidFill>
                  <a:srgbClr val="FFC000"/>
                </a:solidFill>
                <a:cs typeface="B Nazanin" panose="00000400000000000000" pitchFamily="2" charset="-78"/>
              </a:defRPr>
            </a:lvl1pPr>
          </a:lstStyle>
          <a:p>
            <a:fld id="{CEA60AFD-F91D-48C2-962E-6D3342CF86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88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9B8FD5-D440-4773-BC6E-F0EFFE0F3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D2DCF0C-1366-4337-8257-1FCB22A7D1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A34635C-B79E-4AA5-83FA-A6E09308B8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21B532-9A4C-421D-B336-ED821E3CD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51EAB62-35FA-42C6-8042-155D1DC50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FD39DDC-19A8-4039-A0DF-C6CE5EAAC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6890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085B8E-04D5-4AA8-AE86-F3DDAE393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1A7AA71-0E25-4CB5-9134-A1E1C5CC22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2FA5A98-DAC0-4F51-B6A1-3ECE1F3FB9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51CFE38-C2D2-4934-83B1-D8EF8EBCB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A86038F-16C6-4098-8EDA-43446E72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C5EAA6F-61DA-48FB-AF10-C205AC54E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0241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CEB9F7-BBE5-4FE1-89C1-7177E29EE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02DFA41-5D3E-4872-BE76-3D9AEA2771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753EE0-A6DE-4422-9CA1-494908210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86A4AA-9B7E-44BF-9EBB-A25B7614C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6FE03BE-DBF1-4FC8-80ED-2CCF7EEE2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3092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189C483-F022-43E9-9775-3EDBAEB51D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244B4D6-7C2D-42B8-9C2C-CF113FBFC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D9581EB-AB92-4825-9280-0782D2D2C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A0DEEF3-BC2B-40B4-B988-EAD776327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8A805D8-30EC-4F92-A1D7-431FB9EB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9618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A5CFDD0-C561-DC4C-1580-13440239F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E13-962F-47A4-B6A1-380540DB281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1447/05/25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4D1706-1A53-D667-F1EA-D7D92F5AE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78B61F9-FE51-A32E-79E7-ACEB08C29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6A0EF-211F-4477-AC8E-3CB92595413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95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E7D30CE-2E13-4320-A7EA-A5D0C07212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83A8C00-5BAD-46FA-87CA-B4C8D0CDA5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BA67AD9-E2D5-4D3E-941F-CA9E58ADD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747876A-856E-4C8E-AC0F-9F9EBF24E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E0119CA-4F87-4E58-8C49-E760A386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1194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0BA0BC-91B7-4931-ACB2-E424C686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3103A6D-934D-477B-AB04-E8DFAA39A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266C931-79AB-4C51-8661-27945AFB5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4A6561-97F0-4FCD-BC41-12BE77F4D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08B459B-19DD-4701-B22B-5D16892D8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6309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62CE34-8FC2-428A-A7AD-7814CBDDB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847145C-B6D0-4E4E-882A-AB2E507A5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C12CD31-4D4E-4598-93CD-6657DCE5E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582C9B9-59D5-4902-8C53-F46DD7D9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0DEB41C-E6EE-4492-A938-EE7ED84E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3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861D4A-E405-4C13-9105-F7306753E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456AE0-21C0-402F-9D55-7D5A3CF07A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3959A0C-9C8E-455B-8519-360FD16ACB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03DF6CA-550C-4508-8AA4-AE0C18842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BC222E1-8DA3-42ED-830D-AB98521E2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932D36-AD80-4759-B6B5-FDC902442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033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861D4A-E405-4C13-9105-F7306753E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456AE0-21C0-402F-9D55-7D5A3CF07A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3959A0C-9C8E-455B-8519-360FD16ACB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03DF6CA-550C-4508-8AA4-AE0C18842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BC222E1-8DA3-42ED-830D-AB98521E2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932D36-AD80-4759-B6B5-FDC902442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6472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93F5BC-EA50-4E02-BD05-36E1F0824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F33CB9D-87D5-447B-9225-07D65E3E8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FD847C5-4F72-4D85-A749-1DD0957F4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2385CDC-E609-443F-8D95-D97BE576C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F57B8FD-6D6B-44A3-AA38-D0A7B4BC5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65C4451-4CD0-4FE5-8706-302D79168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52C616B-2FCA-455D-9D7A-CDADFD1B7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29E08DF-01DC-4F08-B022-F757707C9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065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045D31-0F23-42CC-9D23-320083FD0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0089818-0C45-419E-A668-75535FE0A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0FC1054-3D4F-4AAB-9DDB-FAC4B1720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BC1F06A-2B44-44B0-B928-FB25F7094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6317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>
            <a:extLst>
              <a:ext uri="{FF2B5EF4-FFF2-40B4-BE49-F238E27FC236}">
                <a16:creationId xmlns="" xmlns:a16="http://schemas.microsoft.com/office/drawing/2014/main" id="{1FFB0D83-2BB1-4516-9D3B-56923125A087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1590675" y="1516063"/>
            <a:ext cx="4346575" cy="279241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C6D9108F-F140-42D9-8002-EB8B4A934221}"/>
              </a:ext>
            </a:extLst>
          </p:cNvPr>
          <p:cNvSpPr/>
          <p:nvPr userDrawn="1"/>
        </p:nvSpPr>
        <p:spPr>
          <a:xfrm>
            <a:off x="11696700" y="6367507"/>
            <a:ext cx="457200" cy="457200"/>
          </a:xfrm>
          <a:prstGeom prst="ellipse">
            <a:avLst/>
          </a:prstGeom>
          <a:noFill/>
          <a:ln w="38100">
            <a:solidFill>
              <a:srgbClr val="FFC000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EBB2DBF-E6D2-4BD7-B0C3-2C04AF3CA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29738" y="6413544"/>
            <a:ext cx="2743200" cy="365125"/>
          </a:xfrm>
        </p:spPr>
        <p:txBody>
          <a:bodyPr/>
          <a:lstStyle>
            <a:lvl1pPr>
              <a:defRPr sz="1600">
                <a:solidFill>
                  <a:srgbClr val="FFC000"/>
                </a:solidFill>
                <a:cs typeface="B Nazanin" panose="00000400000000000000" pitchFamily="2" charset="-78"/>
              </a:defRPr>
            </a:lvl1pPr>
          </a:lstStyle>
          <a:p>
            <a:fld id="{CEA60AFD-F91D-48C2-962E-6D3342CF86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58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9B8FD5-D440-4773-BC6E-F0EFFE0F3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D2DCF0C-1366-4337-8257-1FCB22A7D1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A34635C-B79E-4AA5-83FA-A6E09308B8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21B532-9A4C-421D-B336-ED821E3CD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51EAB62-35FA-42C6-8042-155D1DC50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FD39DDC-19A8-4039-A0DF-C6CE5EAAC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0052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085B8E-04D5-4AA8-AE86-F3DDAE393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1A7AA71-0E25-4CB5-9134-A1E1C5CC22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2FA5A98-DAC0-4F51-B6A1-3ECE1F3FB9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51CFE38-C2D2-4934-83B1-D8EF8EBCB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A86038F-16C6-4098-8EDA-43446E72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C5EAA6F-61DA-48FB-AF10-C205AC54E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976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CEB9F7-BBE5-4FE1-89C1-7177E29EE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02DFA41-5D3E-4872-BE76-3D9AEA2771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753EE0-A6DE-4422-9CA1-494908210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86A4AA-9B7E-44BF-9EBB-A25B7614C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6FE03BE-DBF1-4FC8-80ED-2CCF7EEE2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2448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189C483-F022-43E9-9775-3EDBAEB51D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244B4D6-7C2D-42B8-9C2C-CF113FBFC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D9581EB-AB92-4825-9280-0782D2D2C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A0DEEF3-BC2B-40B4-B988-EAD776327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8A805D8-30EC-4F92-A1D7-431FB9EB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9138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A5CFDD0-C561-DC4C-1580-13440239F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E13-962F-47A4-B6A1-380540DB281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1447/05/25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4D1706-1A53-D667-F1EA-D7D92F5AE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78B61F9-FE51-A32E-79E7-ACEB08C29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6A0EF-211F-4477-AC8E-3CB92595413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93F5BC-EA50-4E02-BD05-36E1F0824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F33CB9D-87D5-447B-9225-07D65E3E8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FD847C5-4F72-4D85-A749-1DD0957F4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2385CDC-E609-443F-8D95-D97BE576C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F57B8FD-6D6B-44A3-AA38-D0A7B4BC5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65C4451-4CD0-4FE5-8706-302D79168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52C616B-2FCA-455D-9D7A-CDADFD1B7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29E08DF-01DC-4F08-B022-F757707C9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542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045D31-0F23-42CC-9D23-320083FD0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0089818-0C45-419E-A668-75535FE0A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0FC1054-3D4F-4AAB-9DDB-FAC4B1720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BC1F06A-2B44-44B0-B928-FB25F7094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50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>
            <a:extLst>
              <a:ext uri="{FF2B5EF4-FFF2-40B4-BE49-F238E27FC236}">
                <a16:creationId xmlns="" xmlns:a16="http://schemas.microsoft.com/office/drawing/2014/main" id="{1FFB0D83-2BB1-4516-9D3B-56923125A087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1590675" y="1516063"/>
            <a:ext cx="4346575" cy="279241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C6D9108F-F140-42D9-8002-EB8B4A934221}"/>
              </a:ext>
            </a:extLst>
          </p:cNvPr>
          <p:cNvSpPr/>
          <p:nvPr userDrawn="1"/>
        </p:nvSpPr>
        <p:spPr>
          <a:xfrm>
            <a:off x="11696700" y="6367507"/>
            <a:ext cx="457200" cy="457200"/>
          </a:xfrm>
          <a:prstGeom prst="ellipse">
            <a:avLst/>
          </a:prstGeom>
          <a:noFill/>
          <a:ln w="38100">
            <a:solidFill>
              <a:srgbClr val="FFC000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EBB2DBF-E6D2-4BD7-B0C3-2C04AF3CA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29738" y="6413544"/>
            <a:ext cx="2743200" cy="365125"/>
          </a:xfrm>
        </p:spPr>
        <p:txBody>
          <a:bodyPr/>
          <a:lstStyle>
            <a:lvl1pPr>
              <a:defRPr sz="1600">
                <a:solidFill>
                  <a:srgbClr val="FFC000"/>
                </a:solidFill>
                <a:cs typeface="B Nazanin" panose="00000400000000000000" pitchFamily="2" charset="-78"/>
              </a:defRPr>
            </a:lvl1pPr>
          </a:lstStyle>
          <a:p>
            <a:fld id="{CEA60AFD-F91D-48C2-962E-6D3342CF86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22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9B8FD5-D440-4773-BC6E-F0EFFE0F3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D2DCF0C-1366-4337-8257-1FCB22A7D1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A34635C-B79E-4AA5-83FA-A6E09308B8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21B532-9A4C-421D-B336-ED821E3CD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51EAB62-35FA-42C6-8042-155D1DC50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FD39DDC-19A8-4039-A0DF-C6CE5EAAC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860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085B8E-04D5-4AA8-AE86-F3DDAE393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1A7AA71-0E25-4CB5-9134-A1E1C5CC22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2FA5A98-DAC0-4F51-B6A1-3ECE1F3FB9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51CFE38-C2D2-4934-83B1-D8EF8EBCB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A86038F-16C6-4098-8EDA-43446E72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C5EAA6F-61DA-48FB-AF10-C205AC54E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83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D1868F4-068D-4CCB-952D-C6A081FC7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DC376F2-6E57-4220-BF29-58740E5EB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F72C18B-AE1A-48DC-BC62-A9330025A3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D95BE14-FD6D-42D8-A656-5D5E85A3F6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91273F-1171-4452-B508-7035FAF63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60AFD-F91D-48C2-962E-6D3342CF8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04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D1868F4-068D-4CCB-952D-C6A081FC7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DC376F2-6E57-4220-BF29-58740E5EB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F72C18B-AE1A-48DC-BC62-A9330025A3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D95BE14-FD6D-42D8-A656-5D5E85A3F6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91273F-1171-4452-B508-7035FAF63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90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D1868F4-068D-4CCB-952D-C6A081FC7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DC376F2-6E57-4220-BF29-58740E5EB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F72C18B-AE1A-48DC-BC62-A9330025A3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D95BE14-FD6D-42D8-A656-5D5E85A3F6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91273F-1171-4452-B508-7035FAF63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44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D1868F4-068D-4CCB-952D-C6A081FC7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DC376F2-6E57-4220-BF29-58740E5EB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F72C18B-AE1A-48DC-BC62-A9330025A3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D95BE14-FD6D-42D8-A656-5D5E85A3F6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91273F-1171-4452-B508-7035FAF63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60AFD-F91D-48C2-962E-6D3342CF86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23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844181C-704E-BF15-1D3B-B3E3A1752364}"/>
              </a:ext>
            </a:extLst>
          </p:cNvPr>
          <p:cNvSpPr/>
          <p:nvPr/>
        </p:nvSpPr>
        <p:spPr>
          <a:xfrm>
            <a:off x="278099" y="0"/>
            <a:ext cx="354466" cy="6858000"/>
          </a:xfrm>
          <a:prstGeom prst="rect">
            <a:avLst/>
          </a:prstGeom>
          <a:solidFill>
            <a:srgbClr val="013F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D8687C33-439F-A31E-CF7E-5065527175C5}"/>
              </a:ext>
            </a:extLst>
          </p:cNvPr>
          <p:cNvSpPr/>
          <p:nvPr/>
        </p:nvSpPr>
        <p:spPr>
          <a:xfrm>
            <a:off x="1638301" y="3788754"/>
            <a:ext cx="5019295" cy="593936"/>
          </a:xfrm>
          <a:prstGeom prst="roundRect">
            <a:avLst>
              <a:gd name="adj" fmla="val 15902"/>
            </a:avLst>
          </a:prstGeom>
          <a:solidFill>
            <a:srgbClr val="006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262F0614-3AD0-957E-789D-2D99F970FDB5}"/>
              </a:ext>
            </a:extLst>
          </p:cNvPr>
          <p:cNvSpPr/>
          <p:nvPr/>
        </p:nvSpPr>
        <p:spPr>
          <a:xfrm>
            <a:off x="1638301" y="4573109"/>
            <a:ext cx="5019295" cy="593936"/>
          </a:xfrm>
          <a:prstGeom prst="roundRect">
            <a:avLst>
              <a:gd name="adj" fmla="val 15902"/>
            </a:avLst>
          </a:prstGeom>
          <a:solidFill>
            <a:srgbClr val="006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E4B5039E-F367-C2B8-C262-581BF333395E}"/>
              </a:ext>
            </a:extLst>
          </p:cNvPr>
          <p:cNvSpPr/>
          <p:nvPr/>
        </p:nvSpPr>
        <p:spPr>
          <a:xfrm>
            <a:off x="1638300" y="2577947"/>
            <a:ext cx="5019295" cy="1020388"/>
          </a:xfrm>
          <a:prstGeom prst="roundRect">
            <a:avLst>
              <a:gd name="adj" fmla="val 15902"/>
            </a:avLst>
          </a:prstGeom>
          <a:solidFill>
            <a:srgbClr val="006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latin typeface="Times New Roman"/>
                <a:ea typeface="Times New Roman"/>
                <a:cs typeface="B Nazanin"/>
              </a:rPr>
              <a:t>عنوان فنآوری</a:t>
            </a:r>
            <a:r>
              <a:rPr lang="fa-IR" b="1" dirty="0">
                <a:latin typeface="Times New Roman"/>
                <a:ea typeface="Times New Roman"/>
                <a:cs typeface="B Nazanin"/>
              </a:rPr>
              <a:t>: </a:t>
            </a:r>
            <a:endParaRPr lang="fa-I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3DBD56C-D0FE-CFC3-03C7-6922F7476014}"/>
              </a:ext>
            </a:extLst>
          </p:cNvPr>
          <p:cNvSpPr/>
          <p:nvPr/>
        </p:nvSpPr>
        <p:spPr>
          <a:xfrm>
            <a:off x="7687404" y="0"/>
            <a:ext cx="3691793" cy="6858000"/>
          </a:xfrm>
          <a:prstGeom prst="rect">
            <a:avLst/>
          </a:prstGeom>
          <a:solidFill>
            <a:srgbClr val="013F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241980C2-8DFC-F4CA-268E-57D1BA13F957}"/>
              </a:ext>
            </a:extLst>
          </p:cNvPr>
          <p:cNvSpPr/>
          <p:nvPr/>
        </p:nvSpPr>
        <p:spPr>
          <a:xfrm rot="2700000">
            <a:off x="7626974" y="2201183"/>
            <a:ext cx="3711378" cy="3711378"/>
          </a:xfrm>
          <a:prstGeom prst="roundRect">
            <a:avLst/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B0CF3DB8-41CF-4660-9B65-B1E0A93B3CCF}"/>
              </a:ext>
            </a:extLst>
          </p:cNvPr>
          <p:cNvSpPr/>
          <p:nvPr/>
        </p:nvSpPr>
        <p:spPr>
          <a:xfrm>
            <a:off x="1032784" y="830275"/>
            <a:ext cx="6282246" cy="1619121"/>
          </a:xfrm>
          <a:prstGeom prst="roundRect">
            <a:avLst>
              <a:gd name="adj" fmla="val 5645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دانشگاه ملی مهارت واحد استان </a:t>
            </a:r>
            <a:r>
              <a:rPr lang="fa-I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آذربایجان‌شرقی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97538432-2DBF-5562-40C9-19C452406E83}"/>
              </a:ext>
            </a:extLst>
          </p:cNvPr>
          <p:cNvSpPr/>
          <p:nvPr/>
        </p:nvSpPr>
        <p:spPr>
          <a:xfrm>
            <a:off x="1762699" y="2587043"/>
            <a:ext cx="4472849" cy="1031405"/>
          </a:xfrm>
          <a:prstGeom prst="roundRect">
            <a:avLst>
              <a:gd name="adj" fmla="val 0"/>
            </a:avLst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fa-IR" sz="2000" kern="0" dirty="0">
              <a:solidFill>
                <a:schemeClr val="bg1"/>
              </a:solidFill>
              <a:latin typeface="Shabnam" panose="020B0603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7E462829-DD6B-52E9-36B8-539B70183C01}"/>
              </a:ext>
            </a:extLst>
          </p:cNvPr>
          <p:cNvSpPr/>
          <p:nvPr/>
        </p:nvSpPr>
        <p:spPr>
          <a:xfrm>
            <a:off x="2426327" y="3788754"/>
            <a:ext cx="3300752" cy="593936"/>
          </a:xfrm>
          <a:prstGeom prst="roundRect">
            <a:avLst>
              <a:gd name="adj" fmla="val 0"/>
            </a:avLst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000" b="1" dirty="0">
                <a:latin typeface="Times New Roman"/>
                <a:ea typeface="Times New Roman"/>
                <a:cs typeface="B Nazanin"/>
              </a:rPr>
              <a:t>نام فنآور:</a:t>
            </a:r>
            <a:r>
              <a:rPr lang="ar-SA" sz="2000" u="sng" dirty="0">
                <a:latin typeface="Times New Roman"/>
                <a:ea typeface="Times New Roman"/>
                <a:cs typeface="B Nazanin"/>
              </a:rPr>
              <a:t> </a:t>
            </a:r>
            <a:endParaRPr lang="fa-IR" sz="2000" kern="0" dirty="0">
              <a:solidFill>
                <a:schemeClr val="bg1"/>
              </a:solidFill>
              <a:latin typeface="Shabnam" panose="020B0603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AF38784D-D580-D51E-6776-EFB0991ECF67}"/>
              </a:ext>
            </a:extLst>
          </p:cNvPr>
          <p:cNvSpPr/>
          <p:nvPr/>
        </p:nvSpPr>
        <p:spPr>
          <a:xfrm>
            <a:off x="2426327" y="4573110"/>
            <a:ext cx="3300752" cy="593936"/>
          </a:xfrm>
          <a:prstGeom prst="roundRect">
            <a:avLst>
              <a:gd name="adj" fmla="val 0"/>
            </a:avLst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ar-SA" sz="2000" b="1" dirty="0">
                <a:latin typeface="Times New Roman"/>
                <a:ea typeface="Times New Roman"/>
                <a:cs typeface="B Nazanin"/>
              </a:rPr>
              <a:t>نام شرکت/ موسسه: </a:t>
            </a:r>
            <a:endParaRPr lang="en-US" sz="2000" kern="0" dirty="0">
              <a:solidFill>
                <a:schemeClr val="bg1"/>
              </a:solidFill>
              <a:latin typeface="Shabnam" panose="020B0603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183876" y="6205559"/>
            <a:ext cx="4406746" cy="39401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E85B1D0B-A168-C747-9462-5AE292179A00}"/>
              </a:ext>
            </a:extLst>
          </p:cNvPr>
          <p:cNvSpPr/>
          <p:nvPr/>
        </p:nvSpPr>
        <p:spPr>
          <a:xfrm>
            <a:off x="994684" y="6205559"/>
            <a:ext cx="2090039" cy="39401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Mitra" panose="00000400000000000000" pitchFamily="2" charset="-78"/>
              </a:rPr>
              <a:t>تاریخ ارائه</a:t>
            </a:r>
            <a:r>
              <a:rPr kumimoji="0" lang="fa-IR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Mitra" panose="00000400000000000000" pitchFamily="2" charset="-78"/>
              </a:rPr>
              <a:t>: </a:t>
            </a:r>
            <a:r>
              <a:rPr kumimoji="0" lang="fa-IR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Mitra" panose="00000400000000000000" pitchFamily="2" charset="-78"/>
              </a:rPr>
              <a:t>1404/00/00</a:t>
            </a:r>
            <a:endParaRPr kumimoji="0" lang="en-US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Shabnam" panose="020B0603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ectangle: Rounded Corners 3">
            <a:extLst>
              <a:ext uri="{FF2B5EF4-FFF2-40B4-BE49-F238E27FC236}">
                <a16:creationId xmlns:a16="http://schemas.microsoft.com/office/drawing/2014/main" xmlns="" id="{B0CF3DB8-41CF-4660-9B65-B1E0A93B3CCF}"/>
              </a:ext>
            </a:extLst>
          </p:cNvPr>
          <p:cNvSpPr/>
          <p:nvPr/>
        </p:nvSpPr>
        <p:spPr>
          <a:xfrm>
            <a:off x="1416541" y="244546"/>
            <a:ext cx="5557139" cy="449856"/>
          </a:xfrm>
          <a:prstGeom prst="roundRect">
            <a:avLst>
              <a:gd name="adj" fmla="val 5645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rgbClr val="006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جشنواره فنآوری علامه جعفری</a:t>
            </a:r>
            <a:endParaRPr lang="en-US" sz="2400" dirty="0">
              <a:solidFill>
                <a:srgbClr val="006080"/>
              </a:solidFill>
            </a:endParaRPr>
          </a:p>
        </p:txBody>
      </p:sp>
      <p:pic>
        <p:nvPicPr>
          <p:cNvPr id="21" name="Picture 20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221" y="127487"/>
            <a:ext cx="1198179" cy="1512348"/>
          </a:xfrm>
          <a:prstGeom prst="rect">
            <a:avLst/>
          </a:prstGeom>
          <a:noFill/>
          <a:extLst/>
        </p:spPr>
      </p:pic>
      <p:pic>
        <p:nvPicPr>
          <p:cNvPr id="18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3808" y="1970060"/>
            <a:ext cx="2170807" cy="3473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25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15" grpId="0" animBg="1"/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5601D7A-3D6D-4578-BA3F-F73A0014F91A}"/>
              </a:ext>
            </a:extLst>
          </p:cNvPr>
          <p:cNvSpPr/>
          <p:nvPr/>
        </p:nvSpPr>
        <p:spPr>
          <a:xfrm>
            <a:off x="676909" y="1442064"/>
            <a:ext cx="10960274" cy="5205052"/>
          </a:xfrm>
          <a:prstGeom prst="rect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ounded Rectangle 13">
            <a:extLst>
              <a:ext uri="{FF2B5EF4-FFF2-40B4-BE49-F238E27FC236}">
                <a16:creationId xmlns="" xmlns:a16="http://schemas.microsoft.com/office/drawing/2014/main" id="{0562AD7A-8174-4E5F-AA60-1523CDE547E2}"/>
              </a:ext>
            </a:extLst>
          </p:cNvPr>
          <p:cNvSpPr/>
          <p:nvPr/>
        </p:nvSpPr>
        <p:spPr>
          <a:xfrm>
            <a:off x="6144495" y="1691407"/>
            <a:ext cx="3986344" cy="808565"/>
          </a:xfrm>
          <a:prstGeom prst="roundRect">
            <a:avLst/>
          </a:prstGeom>
          <a:gradFill flip="none" rotWithShape="1">
            <a:gsLst>
              <a:gs pos="0">
                <a:srgbClr val="5B1646">
                  <a:shade val="30000"/>
                  <a:satMod val="115000"/>
                </a:srgbClr>
              </a:gs>
              <a:gs pos="50000">
                <a:srgbClr val="5B1646">
                  <a:shade val="67500"/>
                  <a:satMod val="115000"/>
                </a:srgbClr>
              </a:gs>
              <a:gs pos="100000">
                <a:srgbClr val="5B1646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5B1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cs typeface="B Nazanin" panose="00000400000000000000" pitchFamily="2" charset="-78"/>
              </a:rPr>
              <a:t>توضیحات تکمیلی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B9F31E6B-F0C1-4CDA-85DC-A78BB94EFF68}"/>
              </a:ext>
            </a:extLst>
          </p:cNvPr>
          <p:cNvGrpSpPr/>
          <p:nvPr/>
        </p:nvGrpSpPr>
        <p:grpSpPr>
          <a:xfrm>
            <a:off x="10396822" y="1670423"/>
            <a:ext cx="723241" cy="829549"/>
            <a:chOff x="3610185" y="2527749"/>
            <a:chExt cx="843248" cy="843248"/>
          </a:xfrm>
          <a:gradFill flip="none" rotWithShape="1">
            <a:gsLst>
              <a:gs pos="0">
                <a:srgbClr val="5B1646">
                  <a:shade val="30000"/>
                  <a:satMod val="115000"/>
                </a:srgbClr>
              </a:gs>
              <a:gs pos="50000">
                <a:srgbClr val="5B1646">
                  <a:shade val="67500"/>
                  <a:satMod val="115000"/>
                </a:srgbClr>
              </a:gs>
              <a:gs pos="100000">
                <a:srgbClr val="5B1646">
                  <a:shade val="100000"/>
                  <a:satMod val="115000"/>
                </a:srgbClr>
              </a:gs>
            </a:gsLst>
            <a:lin ang="2700000" scaled="1"/>
            <a:tileRect/>
          </a:gradFill>
        </p:grpSpPr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CEE8110E-F67D-40F1-8988-2825603F245B}"/>
                </a:ext>
              </a:extLst>
            </p:cNvPr>
            <p:cNvSpPr/>
            <p:nvPr/>
          </p:nvSpPr>
          <p:spPr>
            <a:xfrm>
              <a:off x="3610185" y="2527749"/>
              <a:ext cx="843248" cy="84324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24" name="Group 552">
              <a:extLst>
                <a:ext uri="{FF2B5EF4-FFF2-40B4-BE49-F238E27FC236}">
                  <a16:creationId xmlns="" xmlns:a16="http://schemas.microsoft.com/office/drawing/2014/main" id="{F440829E-3BBA-4354-AE56-EAB15B007119}"/>
                </a:ext>
              </a:extLst>
            </p:cNvPr>
            <p:cNvGrpSpPr/>
            <p:nvPr/>
          </p:nvGrpSpPr>
          <p:grpSpPr>
            <a:xfrm>
              <a:off x="3776974" y="2765872"/>
              <a:ext cx="504627" cy="367004"/>
              <a:chOff x="6238876" y="2390775"/>
              <a:chExt cx="576262" cy="419101"/>
            </a:xfrm>
            <a:grpFill/>
          </p:grpSpPr>
          <p:sp>
            <p:nvSpPr>
              <p:cNvPr id="26" name="Rectangle 89">
                <a:extLst>
                  <a:ext uri="{FF2B5EF4-FFF2-40B4-BE49-F238E27FC236}">
                    <a16:creationId xmlns="" xmlns:a16="http://schemas.microsoft.com/office/drawing/2014/main" id="{E8CD032C-9B09-42A1-8109-DEA072B3BE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8576" y="2528888"/>
                <a:ext cx="179388" cy="174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7" name="Rectangle 90">
                <a:extLst>
                  <a:ext uri="{FF2B5EF4-FFF2-40B4-BE49-F238E27FC236}">
                    <a16:creationId xmlns="" xmlns:a16="http://schemas.microsoft.com/office/drawing/2014/main" id="{DC074259-CC0E-44F8-A75E-8FE869419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0163" y="2571750"/>
                <a:ext cx="179388" cy="1587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8" name="Freeform 91">
                <a:extLst>
                  <a:ext uri="{FF2B5EF4-FFF2-40B4-BE49-F238E27FC236}">
                    <a16:creationId xmlns="" xmlns:a16="http://schemas.microsoft.com/office/drawing/2014/main" id="{42155DCA-D79F-4700-9DC8-62BFF99292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2063" y="2484438"/>
                <a:ext cx="254000" cy="30321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5" y="42"/>
                  </a:cxn>
                  <a:cxn ang="0">
                    <a:pos x="15" y="15"/>
                  </a:cxn>
                  <a:cxn ang="0">
                    <a:pos x="146" y="15"/>
                  </a:cxn>
                  <a:cxn ang="0">
                    <a:pos x="146" y="176"/>
                  </a:cxn>
                  <a:cxn ang="0">
                    <a:pos x="44" y="176"/>
                  </a:cxn>
                  <a:cxn ang="0">
                    <a:pos x="44" y="177"/>
                  </a:cxn>
                  <a:cxn ang="0">
                    <a:pos x="43" y="176"/>
                  </a:cxn>
                  <a:cxn ang="0">
                    <a:pos x="15" y="176"/>
                  </a:cxn>
                  <a:cxn ang="0">
                    <a:pos x="15" y="149"/>
                  </a:cxn>
                  <a:cxn ang="0">
                    <a:pos x="3" y="138"/>
                  </a:cxn>
                  <a:cxn ang="0">
                    <a:pos x="2" y="138"/>
                  </a:cxn>
                  <a:cxn ang="0">
                    <a:pos x="2" y="137"/>
                  </a:cxn>
                  <a:cxn ang="0">
                    <a:pos x="0" y="135"/>
                  </a:cxn>
                  <a:cxn ang="0">
                    <a:pos x="0" y="191"/>
                  </a:cxn>
                  <a:cxn ang="0">
                    <a:pos x="160" y="191"/>
                  </a:cxn>
                  <a:cxn ang="0">
                    <a:pos x="160" y="0"/>
                  </a:cxn>
                  <a:cxn ang="0">
                    <a:pos x="0" y="0"/>
                  </a:cxn>
                  <a:cxn ang="0">
                    <a:pos x="0" y="6"/>
                  </a:cxn>
                </a:cxnLst>
                <a:rect l="0" t="0" r="r" b="b"/>
                <a:pathLst>
                  <a:path w="160" h="191">
                    <a:moveTo>
                      <a:pt x="0" y="6"/>
                    </a:moveTo>
                    <a:lnTo>
                      <a:pt x="15" y="42"/>
                    </a:lnTo>
                    <a:lnTo>
                      <a:pt x="15" y="15"/>
                    </a:lnTo>
                    <a:lnTo>
                      <a:pt x="146" y="15"/>
                    </a:lnTo>
                    <a:lnTo>
                      <a:pt x="146" y="176"/>
                    </a:lnTo>
                    <a:lnTo>
                      <a:pt x="44" y="176"/>
                    </a:lnTo>
                    <a:lnTo>
                      <a:pt x="44" y="177"/>
                    </a:lnTo>
                    <a:lnTo>
                      <a:pt x="43" y="176"/>
                    </a:lnTo>
                    <a:lnTo>
                      <a:pt x="15" y="176"/>
                    </a:lnTo>
                    <a:lnTo>
                      <a:pt x="15" y="149"/>
                    </a:lnTo>
                    <a:lnTo>
                      <a:pt x="3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0" y="135"/>
                    </a:lnTo>
                    <a:lnTo>
                      <a:pt x="0" y="191"/>
                    </a:lnTo>
                    <a:lnTo>
                      <a:pt x="160" y="191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9" name="Freeform 92">
                <a:extLst>
                  <a:ext uri="{FF2B5EF4-FFF2-40B4-BE49-F238E27FC236}">
                    <a16:creationId xmlns="" xmlns:a16="http://schemas.microsoft.com/office/drawing/2014/main" id="{8DA3A97B-694A-4CAF-A5B8-84118DFDB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688" y="2608263"/>
                <a:ext cx="168275" cy="17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1"/>
                  </a:cxn>
                  <a:cxn ang="0">
                    <a:pos x="106" y="11"/>
                  </a:cxn>
                  <a:cxn ang="0">
                    <a:pos x="106" y="0"/>
                  </a:cxn>
                  <a:cxn ang="0">
                    <a:pos x="0" y="0"/>
                  </a:cxn>
                </a:cxnLst>
                <a:rect l="0" t="0" r="r" b="b"/>
                <a:pathLst>
                  <a:path w="106" h="11">
                    <a:moveTo>
                      <a:pt x="0" y="0"/>
                    </a:moveTo>
                    <a:lnTo>
                      <a:pt x="4" y="11"/>
                    </a:lnTo>
                    <a:lnTo>
                      <a:pt x="106" y="11"/>
                    </a:lnTo>
                    <a:lnTo>
                      <a:pt x="10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0" name="Freeform 93">
                <a:extLst>
                  <a:ext uri="{FF2B5EF4-FFF2-40B4-BE49-F238E27FC236}">
                    <a16:creationId xmlns="" xmlns:a16="http://schemas.microsoft.com/office/drawing/2014/main" id="{B5E97A62-2C36-4060-8831-B0E68DE44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5563" y="2651125"/>
                <a:ext cx="153988" cy="15875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97" y="10"/>
                  </a:cxn>
                  <a:cxn ang="0">
                    <a:pos x="97" y="0"/>
                  </a:cxn>
                  <a:cxn ang="0">
                    <a:pos x="0" y="0"/>
                  </a:cxn>
                  <a:cxn ang="0">
                    <a:pos x="6" y="10"/>
                  </a:cxn>
                </a:cxnLst>
                <a:rect l="0" t="0" r="r" b="b"/>
                <a:pathLst>
                  <a:path w="97" h="10">
                    <a:moveTo>
                      <a:pt x="6" y="10"/>
                    </a:moveTo>
                    <a:lnTo>
                      <a:pt x="97" y="10"/>
                    </a:lnTo>
                    <a:lnTo>
                      <a:pt x="97" y="0"/>
                    </a:lnTo>
                    <a:lnTo>
                      <a:pt x="0" y="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1" name="Rectangle 94">
                <a:extLst>
                  <a:ext uri="{FF2B5EF4-FFF2-40B4-BE49-F238E27FC236}">
                    <a16:creationId xmlns="" xmlns:a16="http://schemas.microsoft.com/office/drawing/2014/main" id="{C3B0F535-0964-496F-8058-8A67366ABD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5088" y="2682875"/>
                <a:ext cx="144463" cy="174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2" name="Freeform 95">
                <a:extLst>
                  <a:ext uri="{FF2B5EF4-FFF2-40B4-BE49-F238E27FC236}">
                    <a16:creationId xmlns="" xmlns:a16="http://schemas.microsoft.com/office/drawing/2014/main" id="{4075C163-D9FA-4686-AE8F-E7E66C01E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1588" y="2673350"/>
                <a:ext cx="55563" cy="76200"/>
              </a:xfrm>
              <a:custGeom>
                <a:avLst/>
                <a:gdLst/>
                <a:ahLst/>
                <a:cxnLst>
                  <a:cxn ang="0">
                    <a:pos x="34" y="48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4" y="48"/>
                  </a:cxn>
                </a:cxnLst>
                <a:rect l="0" t="0" r="r" b="b"/>
                <a:pathLst>
                  <a:path w="35" h="48">
                    <a:moveTo>
                      <a:pt x="34" y="48"/>
                    </a:moveTo>
                    <a:lnTo>
                      <a:pt x="35" y="0"/>
                    </a:lnTo>
                    <a:lnTo>
                      <a:pt x="0" y="15"/>
                    </a:lnTo>
                    <a:lnTo>
                      <a:pt x="34" y="4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" name="Freeform 96">
                <a:extLst>
                  <a:ext uri="{FF2B5EF4-FFF2-40B4-BE49-F238E27FC236}">
                    <a16:creationId xmlns="" xmlns:a16="http://schemas.microsoft.com/office/drawing/2014/main" id="{5910A41F-4D71-4D0B-BAAD-6D9AD8861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8876" y="2390775"/>
                <a:ext cx="71438" cy="68263"/>
              </a:xfrm>
              <a:custGeom>
                <a:avLst/>
                <a:gdLst/>
                <a:ahLst/>
                <a:cxnLst>
                  <a:cxn ang="0">
                    <a:pos x="120" y="35"/>
                  </a:cxn>
                  <a:cxn ang="0">
                    <a:pos x="60" y="10"/>
                  </a:cxn>
                  <a:cxn ang="0">
                    <a:pos x="34" y="20"/>
                  </a:cxn>
                  <a:cxn ang="0">
                    <a:pos x="9" y="79"/>
                  </a:cxn>
                  <a:cxn ang="0">
                    <a:pos x="31" y="133"/>
                  </a:cxn>
                  <a:cxn ang="0">
                    <a:pos x="141" y="88"/>
                  </a:cxn>
                  <a:cxn ang="0">
                    <a:pos x="120" y="35"/>
                  </a:cxn>
                </a:cxnLst>
                <a:rect l="0" t="0" r="r" b="b"/>
                <a:pathLst>
                  <a:path w="141" h="133">
                    <a:moveTo>
                      <a:pt x="120" y="35"/>
                    </a:moveTo>
                    <a:cubicBezTo>
                      <a:pt x="110" y="11"/>
                      <a:pt x="83" y="0"/>
                      <a:pt x="60" y="1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1" y="30"/>
                      <a:pt x="0" y="56"/>
                      <a:pt x="9" y="79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141" y="88"/>
                      <a:pt x="141" y="88"/>
                      <a:pt x="141" y="88"/>
                    </a:cubicBezTo>
                    <a:lnTo>
                      <a:pt x="1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" name="Rectangle 97">
                <a:extLst>
                  <a:ext uri="{FF2B5EF4-FFF2-40B4-BE49-F238E27FC236}">
                    <a16:creationId xmlns="" xmlns:a16="http://schemas.microsoft.com/office/drawing/2014/main" id="{9B0B6BB4-37AB-415D-B709-734123BE0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3501" y="2725738"/>
                <a:ext cx="147638" cy="1587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5" name="Freeform 98">
                <a:extLst>
                  <a:ext uri="{FF2B5EF4-FFF2-40B4-BE49-F238E27FC236}">
                    <a16:creationId xmlns="" xmlns:a16="http://schemas.microsoft.com/office/drawing/2014/main" id="{B0482637-596C-442A-8E9A-A446EE4D0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7176" y="2541588"/>
                <a:ext cx="141288" cy="7143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84" y="45"/>
                  </a:cxn>
                  <a:cxn ang="0">
                    <a:pos x="85" y="45"/>
                  </a:cxn>
                  <a:cxn ang="0">
                    <a:pos x="89" y="36"/>
                  </a:cxn>
                  <a:cxn ang="0">
                    <a:pos x="88" y="35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9" h="45">
                    <a:moveTo>
                      <a:pt x="0" y="11"/>
                    </a:moveTo>
                    <a:lnTo>
                      <a:pt x="84" y="45"/>
                    </a:lnTo>
                    <a:lnTo>
                      <a:pt x="85" y="45"/>
                    </a:lnTo>
                    <a:lnTo>
                      <a:pt x="89" y="36"/>
                    </a:lnTo>
                    <a:lnTo>
                      <a:pt x="88" y="35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6" name="Freeform 99">
                <a:extLst>
                  <a:ext uri="{FF2B5EF4-FFF2-40B4-BE49-F238E27FC236}">
                    <a16:creationId xmlns="" xmlns:a16="http://schemas.microsoft.com/office/drawing/2014/main" id="{7C117086-7F06-45D4-AD9E-6533EEB55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7176" y="2581275"/>
                <a:ext cx="127000" cy="6667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76" y="42"/>
                  </a:cxn>
                  <a:cxn ang="0">
                    <a:pos x="80" y="32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0" h="42">
                    <a:moveTo>
                      <a:pt x="0" y="11"/>
                    </a:moveTo>
                    <a:lnTo>
                      <a:pt x="76" y="42"/>
                    </a:lnTo>
                    <a:lnTo>
                      <a:pt x="80" y="32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7" name="Freeform 100">
                <a:extLst>
                  <a:ext uri="{FF2B5EF4-FFF2-40B4-BE49-F238E27FC236}">
                    <a16:creationId xmlns="" xmlns:a16="http://schemas.microsoft.com/office/drawing/2014/main" id="{37D3E06F-4C6A-44A0-9272-175556B6B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7176" y="2497138"/>
                <a:ext cx="157163" cy="77788"/>
              </a:xfrm>
              <a:custGeom>
                <a:avLst/>
                <a:gdLst/>
                <a:ahLst/>
                <a:cxnLst>
                  <a:cxn ang="0">
                    <a:pos x="95" y="49"/>
                  </a:cxn>
                  <a:cxn ang="0">
                    <a:pos x="99" y="40"/>
                  </a:cxn>
                  <a:cxn ang="0">
                    <a:pos x="98" y="4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94" y="49"/>
                  </a:cxn>
                  <a:cxn ang="0">
                    <a:pos x="95" y="49"/>
                  </a:cxn>
                </a:cxnLst>
                <a:rect l="0" t="0" r="r" b="b"/>
                <a:pathLst>
                  <a:path w="99" h="49">
                    <a:moveTo>
                      <a:pt x="95" y="49"/>
                    </a:moveTo>
                    <a:lnTo>
                      <a:pt x="99" y="40"/>
                    </a:lnTo>
                    <a:lnTo>
                      <a:pt x="98" y="4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94" y="49"/>
                    </a:lnTo>
                    <a:lnTo>
                      <a:pt x="95" y="4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8" name="Freeform 101">
                <a:extLst>
                  <a:ext uri="{FF2B5EF4-FFF2-40B4-BE49-F238E27FC236}">
                    <a16:creationId xmlns="" xmlns:a16="http://schemas.microsoft.com/office/drawing/2014/main" id="{4C416A37-A626-46BE-8CC1-0DBF98E0D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7176" y="2625725"/>
                <a:ext cx="112713" cy="6032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68" y="38"/>
                  </a:cxn>
                  <a:cxn ang="0">
                    <a:pos x="71" y="29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71" h="38">
                    <a:moveTo>
                      <a:pt x="0" y="11"/>
                    </a:moveTo>
                    <a:lnTo>
                      <a:pt x="68" y="38"/>
                    </a:lnTo>
                    <a:lnTo>
                      <a:pt x="71" y="29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9" name="Freeform 102">
                <a:extLst>
                  <a:ext uri="{FF2B5EF4-FFF2-40B4-BE49-F238E27FC236}">
                    <a16:creationId xmlns="" xmlns:a16="http://schemas.microsoft.com/office/drawing/2014/main" id="{9CBEBE0E-F2E3-409E-BEFB-1A4AF3EC3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7176" y="2705100"/>
                <a:ext cx="85725" cy="49213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1" y="31"/>
                  </a:cxn>
                  <a:cxn ang="0">
                    <a:pos x="54" y="22"/>
                  </a:cxn>
                  <a:cxn ang="0">
                    <a:pos x="0" y="0"/>
                  </a:cxn>
                  <a:cxn ang="0">
                    <a:pos x="0" y="10"/>
                  </a:cxn>
                </a:cxnLst>
                <a:rect l="0" t="0" r="r" b="b"/>
                <a:pathLst>
                  <a:path w="54" h="31">
                    <a:moveTo>
                      <a:pt x="0" y="10"/>
                    </a:moveTo>
                    <a:lnTo>
                      <a:pt x="51" y="31"/>
                    </a:lnTo>
                    <a:lnTo>
                      <a:pt x="54" y="22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0" name="Freeform 103">
                <a:extLst>
                  <a:ext uri="{FF2B5EF4-FFF2-40B4-BE49-F238E27FC236}">
                    <a16:creationId xmlns="" xmlns:a16="http://schemas.microsoft.com/office/drawing/2014/main" id="{73A4CB9B-A3A3-43F1-AAAF-7F00AE193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7176" y="2660650"/>
                <a:ext cx="100013" cy="55563"/>
              </a:xfrm>
              <a:custGeom>
                <a:avLst/>
                <a:gdLst/>
                <a:ahLst/>
                <a:cxnLst>
                  <a:cxn ang="0">
                    <a:pos x="63" y="25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59" y="35"/>
                  </a:cxn>
                  <a:cxn ang="0">
                    <a:pos x="63" y="25"/>
                  </a:cxn>
                </a:cxnLst>
                <a:rect l="0" t="0" r="r" b="b"/>
                <a:pathLst>
                  <a:path w="63" h="35">
                    <a:moveTo>
                      <a:pt x="63" y="25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59" y="35"/>
                    </a:lnTo>
                    <a:lnTo>
                      <a:pt x="63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1" name="Freeform 104">
                <a:extLst>
                  <a:ext uri="{FF2B5EF4-FFF2-40B4-BE49-F238E27FC236}">
                    <a16:creationId xmlns="" xmlns:a16="http://schemas.microsoft.com/office/drawing/2014/main" id="{8330D851-9262-4F0C-942B-D66421B04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7488" y="2439988"/>
                <a:ext cx="247650" cy="369888"/>
              </a:xfrm>
              <a:custGeom>
                <a:avLst/>
                <a:gdLst/>
                <a:ahLst/>
                <a:cxnLst>
                  <a:cxn ang="0">
                    <a:pos x="155" y="59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0" y="22"/>
                  </a:cxn>
                  <a:cxn ang="0">
                    <a:pos x="17" y="22"/>
                  </a:cxn>
                  <a:cxn ang="0">
                    <a:pos x="18" y="19"/>
                  </a:cxn>
                  <a:cxn ang="0">
                    <a:pos x="136" y="67"/>
                  </a:cxn>
                  <a:cxn ang="0">
                    <a:pos x="76" y="214"/>
                  </a:cxn>
                  <a:cxn ang="0">
                    <a:pos x="25" y="193"/>
                  </a:cxn>
                  <a:cxn ang="0">
                    <a:pos x="25" y="208"/>
                  </a:cxn>
                  <a:cxn ang="0">
                    <a:pos x="84" y="233"/>
                  </a:cxn>
                  <a:cxn ang="0">
                    <a:pos x="85" y="233"/>
                  </a:cxn>
                  <a:cxn ang="0">
                    <a:pos x="156" y="59"/>
                  </a:cxn>
                  <a:cxn ang="0">
                    <a:pos x="155" y="59"/>
                  </a:cxn>
                </a:cxnLst>
                <a:rect l="0" t="0" r="r" b="b"/>
                <a:pathLst>
                  <a:path w="156" h="233">
                    <a:moveTo>
                      <a:pt x="155" y="59"/>
                    </a:moveTo>
                    <a:lnTo>
                      <a:pt x="10" y="0"/>
                    </a:lnTo>
                    <a:lnTo>
                      <a:pt x="9" y="0"/>
                    </a:lnTo>
                    <a:lnTo>
                      <a:pt x="0" y="22"/>
                    </a:lnTo>
                    <a:lnTo>
                      <a:pt x="17" y="22"/>
                    </a:lnTo>
                    <a:lnTo>
                      <a:pt x="18" y="19"/>
                    </a:lnTo>
                    <a:lnTo>
                      <a:pt x="136" y="67"/>
                    </a:lnTo>
                    <a:lnTo>
                      <a:pt x="76" y="214"/>
                    </a:lnTo>
                    <a:lnTo>
                      <a:pt x="25" y="193"/>
                    </a:lnTo>
                    <a:lnTo>
                      <a:pt x="25" y="208"/>
                    </a:lnTo>
                    <a:lnTo>
                      <a:pt x="84" y="233"/>
                    </a:lnTo>
                    <a:lnTo>
                      <a:pt x="85" y="233"/>
                    </a:lnTo>
                    <a:lnTo>
                      <a:pt x="156" y="59"/>
                    </a:lnTo>
                    <a:lnTo>
                      <a:pt x="155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2" name="Freeform 105">
                <a:extLst>
                  <a:ext uri="{FF2B5EF4-FFF2-40B4-BE49-F238E27FC236}">
                    <a16:creationId xmlns="" xmlns:a16="http://schemas.microsoft.com/office/drawing/2014/main" id="{1B5472AC-2DB0-4C80-AED1-59BAAF1488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56338" y="2441575"/>
                <a:ext cx="149225" cy="250825"/>
              </a:xfrm>
              <a:custGeom>
                <a:avLst/>
                <a:gdLst/>
                <a:ahLst/>
                <a:cxnLst>
                  <a:cxn ang="0">
                    <a:pos x="292" y="447"/>
                  </a:cxn>
                  <a:cxn ang="0">
                    <a:pos x="110" y="0"/>
                  </a:cxn>
                  <a:cxn ang="0">
                    <a:pos x="0" y="45"/>
                  </a:cxn>
                  <a:cxn ang="0">
                    <a:pos x="182" y="491"/>
                  </a:cxn>
                  <a:cxn ang="0">
                    <a:pos x="292" y="447"/>
                  </a:cxn>
                  <a:cxn ang="0">
                    <a:pos x="99" y="19"/>
                  </a:cxn>
                  <a:cxn ang="0">
                    <a:pos x="220" y="315"/>
                  </a:cxn>
                  <a:cxn ang="0">
                    <a:pos x="215" y="338"/>
                  </a:cxn>
                  <a:cxn ang="0">
                    <a:pos x="195" y="325"/>
                  </a:cxn>
                  <a:cxn ang="0">
                    <a:pos x="75" y="29"/>
                  </a:cxn>
                  <a:cxn ang="0">
                    <a:pos x="99" y="19"/>
                  </a:cxn>
                  <a:cxn ang="0">
                    <a:pos x="165" y="358"/>
                  </a:cxn>
                  <a:cxn ang="0">
                    <a:pos x="146" y="345"/>
                  </a:cxn>
                  <a:cxn ang="0">
                    <a:pos x="25" y="49"/>
                  </a:cxn>
                  <a:cxn ang="0">
                    <a:pos x="50" y="39"/>
                  </a:cxn>
                  <a:cxn ang="0">
                    <a:pos x="170" y="335"/>
                  </a:cxn>
                  <a:cxn ang="0">
                    <a:pos x="165" y="358"/>
                  </a:cxn>
                </a:cxnLst>
                <a:rect l="0" t="0" r="r" b="b"/>
                <a:pathLst>
                  <a:path w="292" h="491">
                    <a:moveTo>
                      <a:pt x="292" y="447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82" y="491"/>
                      <a:pt x="182" y="491"/>
                      <a:pt x="182" y="491"/>
                    </a:cubicBezTo>
                    <a:lnTo>
                      <a:pt x="292" y="447"/>
                    </a:lnTo>
                    <a:close/>
                    <a:moveTo>
                      <a:pt x="99" y="19"/>
                    </a:moveTo>
                    <a:cubicBezTo>
                      <a:pt x="220" y="315"/>
                      <a:pt x="220" y="315"/>
                      <a:pt x="220" y="315"/>
                    </a:cubicBezTo>
                    <a:cubicBezTo>
                      <a:pt x="224" y="325"/>
                      <a:pt x="222" y="335"/>
                      <a:pt x="215" y="338"/>
                    </a:cubicBezTo>
                    <a:cubicBezTo>
                      <a:pt x="208" y="340"/>
                      <a:pt x="199" y="335"/>
                      <a:pt x="195" y="325"/>
                    </a:cubicBezTo>
                    <a:cubicBezTo>
                      <a:pt x="75" y="29"/>
                      <a:pt x="75" y="29"/>
                      <a:pt x="75" y="29"/>
                    </a:cubicBezTo>
                    <a:lnTo>
                      <a:pt x="99" y="19"/>
                    </a:lnTo>
                    <a:close/>
                    <a:moveTo>
                      <a:pt x="165" y="358"/>
                    </a:moveTo>
                    <a:cubicBezTo>
                      <a:pt x="159" y="361"/>
                      <a:pt x="150" y="355"/>
                      <a:pt x="146" y="34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170" y="335"/>
                      <a:pt x="170" y="335"/>
                      <a:pt x="170" y="335"/>
                    </a:cubicBezTo>
                    <a:cubicBezTo>
                      <a:pt x="174" y="345"/>
                      <a:pt x="172" y="355"/>
                      <a:pt x="165" y="3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82F7B482-F31E-4235-AA9E-6A5BE3C195E9}"/>
              </a:ext>
            </a:extLst>
          </p:cNvPr>
          <p:cNvSpPr/>
          <p:nvPr/>
        </p:nvSpPr>
        <p:spPr>
          <a:xfrm>
            <a:off x="4370120" y="3027558"/>
            <a:ext cx="5744226" cy="3539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7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در </a:t>
            </a:r>
            <a:r>
              <a:rPr lang="fa-IR" sz="17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این قسمت </a:t>
            </a:r>
            <a:r>
              <a:rPr lang="fa-IR" sz="17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اگر توضیحات تکمیلی دارید، اضافه نمائید.</a:t>
            </a:r>
            <a:endParaRPr lang="en-US" sz="17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F75FBC0A-C393-4540-8B1F-05B599248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82903" y="6413544"/>
            <a:ext cx="2743200" cy="365125"/>
          </a:xfrm>
        </p:spPr>
        <p:txBody>
          <a:bodyPr/>
          <a:lstStyle/>
          <a:p>
            <a:r>
              <a:rPr lang="fa-IR" dirty="0" smtClean="0">
                <a:cs typeface="B Yekan" panose="00000400000000000000" pitchFamily="2" charset="-78"/>
              </a:rPr>
              <a:t>10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8" name="Rectangle: Rounded Corners 3">
            <a:extLst>
              <a:ext uri="{FF2B5EF4-FFF2-40B4-BE49-F238E27FC236}">
                <a16:creationId xmlns="" xmlns:a16="http://schemas.microsoft.com/office/drawing/2014/main" id="{78C8A8E5-F71A-4753-8CD3-385D7584E844}"/>
              </a:ext>
            </a:extLst>
          </p:cNvPr>
          <p:cNvSpPr/>
          <p:nvPr/>
        </p:nvSpPr>
        <p:spPr>
          <a:xfrm>
            <a:off x="1708475" y="351687"/>
            <a:ext cx="1617788" cy="691668"/>
          </a:xfrm>
          <a:prstGeom prst="roundRect">
            <a:avLst/>
          </a:prstGeom>
          <a:solidFill>
            <a:srgbClr val="F18F01"/>
          </a:solidFill>
          <a:ln>
            <a:solidFill>
              <a:srgbClr val="F18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dirty="0" smtClean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توضیحات تکمیلی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49" name="Rectangle: Rounded Corners 4">
            <a:extLst>
              <a:ext uri="{FF2B5EF4-FFF2-40B4-BE49-F238E27FC236}">
                <a16:creationId xmlns="" xmlns:a16="http://schemas.microsoft.com/office/drawing/2014/main" id="{39306F83-60D6-4002-8440-747D4971D767}"/>
              </a:ext>
            </a:extLst>
          </p:cNvPr>
          <p:cNvSpPr/>
          <p:nvPr/>
        </p:nvSpPr>
        <p:spPr>
          <a:xfrm>
            <a:off x="521961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راستی آزمایی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51" name="Rectangle: Rounded Corners 5">
            <a:extLst>
              <a:ext uri="{FF2B5EF4-FFF2-40B4-BE49-F238E27FC236}">
                <a16:creationId xmlns="" xmlns:a16="http://schemas.microsoft.com/office/drawing/2014/main" id="{354D2D54-398F-4424-BA03-8924E5C68A14}"/>
              </a:ext>
            </a:extLst>
          </p:cNvPr>
          <p:cNvSpPr/>
          <p:nvPr/>
        </p:nvSpPr>
        <p:spPr>
          <a:xfrm>
            <a:off x="346404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توجیه اقتصادی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52" name="Rectangle: Rounded Corners 6">
            <a:extLst>
              <a:ext uri="{FF2B5EF4-FFF2-40B4-BE49-F238E27FC236}">
                <a16:creationId xmlns="" xmlns:a16="http://schemas.microsoft.com/office/drawing/2014/main" id="{87D15C63-1139-40E0-AB72-FA87E7844D5D}"/>
              </a:ext>
            </a:extLst>
          </p:cNvPr>
          <p:cNvSpPr/>
          <p:nvPr/>
        </p:nvSpPr>
        <p:spPr>
          <a:xfrm>
            <a:off x="697518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توجیه علمی و فنآوری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53" name="Rectangle: Rounded Corners 8">
            <a:extLst>
              <a:ext uri="{FF2B5EF4-FFF2-40B4-BE49-F238E27FC236}">
                <a16:creationId xmlns="" xmlns:a16="http://schemas.microsoft.com/office/drawing/2014/main" id="{B29C8635-69D5-4078-97E3-8EBB90B4F78F}"/>
              </a:ext>
            </a:extLst>
          </p:cNvPr>
          <p:cNvSpPr/>
          <p:nvPr/>
        </p:nvSpPr>
        <p:spPr>
          <a:xfrm>
            <a:off x="873075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چکیده طرح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pic>
        <p:nvPicPr>
          <p:cNvPr id="54" name="Picture 53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8408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43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" y="84080"/>
            <a:ext cx="716475" cy="114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892627" y="6450108"/>
            <a:ext cx="4406746" cy="39401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434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44602B93-AE7D-FF5F-8AB8-A3236F613534}"/>
              </a:ext>
            </a:extLst>
          </p:cNvPr>
          <p:cNvSpPr/>
          <p:nvPr/>
        </p:nvSpPr>
        <p:spPr>
          <a:xfrm>
            <a:off x="171450" y="297056"/>
            <a:ext cx="11849100" cy="6337688"/>
          </a:xfrm>
          <a:prstGeom prst="roundRect">
            <a:avLst>
              <a:gd name="adj" fmla="val 2785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rapezoid 3">
            <a:extLst>
              <a:ext uri="{FF2B5EF4-FFF2-40B4-BE49-F238E27FC236}">
                <a16:creationId xmlns="" xmlns:a16="http://schemas.microsoft.com/office/drawing/2014/main" id="{359407BA-ECC0-49F4-4D9A-080AE07B164B}"/>
              </a:ext>
            </a:extLst>
          </p:cNvPr>
          <p:cNvSpPr/>
          <p:nvPr/>
        </p:nvSpPr>
        <p:spPr>
          <a:xfrm rot="10800000">
            <a:off x="2709334" y="119967"/>
            <a:ext cx="6773333" cy="592667"/>
          </a:xfrm>
          <a:prstGeom prst="trapezoid">
            <a:avLst>
              <a:gd name="adj" fmla="val 46305"/>
            </a:avLst>
          </a:prstGeom>
          <a:solidFill>
            <a:srgbClr val="006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D3847DE6-E34C-A3BF-6789-6978FE6BB0A4}"/>
              </a:ext>
            </a:extLst>
          </p:cNvPr>
          <p:cNvSpPr/>
          <p:nvPr/>
        </p:nvSpPr>
        <p:spPr>
          <a:xfrm>
            <a:off x="0" y="0"/>
            <a:ext cx="12192000" cy="135467"/>
          </a:xfrm>
          <a:prstGeom prst="rect">
            <a:avLst/>
          </a:prstGeom>
          <a:solidFill>
            <a:srgbClr val="006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rapezoid 1">
            <a:extLst>
              <a:ext uri="{FF2B5EF4-FFF2-40B4-BE49-F238E27FC236}">
                <a16:creationId xmlns="" xmlns:a16="http://schemas.microsoft.com/office/drawing/2014/main" id="{CEFD6397-B84B-8799-0794-8493A7D1E9A5}"/>
              </a:ext>
            </a:extLst>
          </p:cNvPr>
          <p:cNvSpPr/>
          <p:nvPr/>
        </p:nvSpPr>
        <p:spPr>
          <a:xfrm rot="10800000">
            <a:off x="2946400" y="0"/>
            <a:ext cx="6299200" cy="474134"/>
          </a:xfrm>
          <a:prstGeom prst="trapezoid">
            <a:avLst>
              <a:gd name="adj" fmla="val 48256"/>
            </a:avLst>
          </a:prstGeom>
          <a:solidFill>
            <a:srgbClr val="F8A9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BE029969-F2B4-A5BF-C356-5A64EEAA8A50}"/>
              </a:ext>
            </a:extLst>
          </p:cNvPr>
          <p:cNvSpPr/>
          <p:nvPr/>
        </p:nvSpPr>
        <p:spPr>
          <a:xfrm>
            <a:off x="171450" y="3478699"/>
            <a:ext cx="11849100" cy="282271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9354" y="795706"/>
            <a:ext cx="895253" cy="1198179"/>
          </a:xfrm>
          <a:prstGeom prst="rect">
            <a:avLst/>
          </a:prstGeom>
          <a:noFill/>
          <a:extLst/>
        </p:spPr>
      </p:pic>
      <p:sp>
        <p:nvSpPr>
          <p:cNvPr id="12" name="Google Shape;6922;p122">
            <a:extLst>
              <a:ext uri="{FF2B5EF4-FFF2-40B4-BE49-F238E27FC236}">
                <a16:creationId xmlns="" xmlns:a16="http://schemas.microsoft.com/office/drawing/2014/main" id="{253CC944-C714-B788-AABA-E9976D5F31B5}"/>
              </a:ext>
            </a:extLst>
          </p:cNvPr>
          <p:cNvSpPr txBox="1">
            <a:spLocks/>
          </p:cNvSpPr>
          <p:nvPr/>
        </p:nvSpPr>
        <p:spPr>
          <a:xfrm>
            <a:off x="785541" y="1569997"/>
            <a:ext cx="10624583" cy="2378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Poppins Light"/>
              <a:buNone/>
              <a:defRPr sz="2133" b="0" i="0" u="none" strike="noStrike" kern="0" cap="none">
                <a:solidFill>
                  <a:srgbClr val="29292B"/>
                </a:solidFill>
                <a:latin typeface="Calibri" panose="020F0502020204030204" pitchFamily="34" charset="0"/>
                <a:ea typeface="Poppins Light"/>
                <a:cs typeface="Calibri" panose="020F0502020204030204" pitchFamily="34" charset="0"/>
              </a:defRPr>
            </a:lvl1pPr>
            <a:lvl2pPr marL="914400" marR="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accent2"/>
                </a:solidFill>
                <a:latin typeface="Poppins Light"/>
                <a:ea typeface="Poppins Light"/>
                <a:cs typeface="Poppins Light"/>
              </a:defRPr>
            </a:lvl2pPr>
            <a:lvl3pPr marL="1371600" marR="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accent2"/>
                </a:solidFill>
                <a:latin typeface="Poppins Light"/>
                <a:ea typeface="Poppins Light"/>
                <a:cs typeface="Poppins Light"/>
              </a:defRPr>
            </a:lvl3pPr>
            <a:lvl4pPr marL="1828800" marR="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accent2"/>
                </a:solidFill>
                <a:latin typeface="Poppins Light"/>
                <a:ea typeface="Poppins Light"/>
                <a:cs typeface="Poppins Light"/>
              </a:defRPr>
            </a:lvl4pPr>
            <a:lvl5pPr marL="2286000" marR="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accent2"/>
                </a:solidFill>
                <a:latin typeface="Poppins Light"/>
                <a:ea typeface="Poppins Light"/>
                <a:cs typeface="Poppins Light"/>
              </a:defRPr>
            </a:lvl5pPr>
            <a:lvl6pPr marL="2743200" marR="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accent2"/>
                </a:solidFill>
                <a:latin typeface="Poppins Light"/>
                <a:ea typeface="Poppins Light"/>
                <a:cs typeface="Poppins Light"/>
              </a:defRPr>
            </a:lvl6pPr>
            <a:lvl7pPr marL="3200400" marR="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accent2"/>
                </a:solidFill>
                <a:latin typeface="Poppins Light"/>
                <a:ea typeface="Poppins Light"/>
                <a:cs typeface="Poppins Light"/>
              </a:defRPr>
            </a:lvl7pPr>
            <a:lvl8pPr marL="3657600" marR="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accent2"/>
                </a:solidFill>
                <a:latin typeface="Poppins Light"/>
                <a:ea typeface="Poppins Light"/>
                <a:cs typeface="Poppins Light"/>
              </a:defRPr>
            </a:lvl8pPr>
            <a:lvl9pPr marL="4114800" marR="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accent2"/>
                </a:solidFill>
                <a:latin typeface="Poppins Light"/>
                <a:ea typeface="Poppins Light"/>
                <a:cs typeface="Poppins Light"/>
              </a:defRPr>
            </a:lvl9pPr>
          </a:lstStyle>
          <a:p>
            <a:pPr rtl="1"/>
            <a:r>
              <a:rPr lang="fa-IR" sz="6000" b="1" dirty="0">
                <a:solidFill>
                  <a:srgbClr val="004564"/>
                </a:solidFill>
                <a:latin typeface="Shabnam" panose="020B0603030804020204" pitchFamily="34" charset="-78"/>
                <a:cs typeface="B Mitra" panose="00000400000000000000" pitchFamily="2" charset="-78"/>
              </a:rPr>
              <a:t>با تشکر از </a:t>
            </a:r>
            <a:r>
              <a:rPr lang="fa-IR" sz="6000" b="1" dirty="0" smtClean="0">
                <a:solidFill>
                  <a:srgbClr val="004564"/>
                </a:solidFill>
                <a:latin typeface="Shabnam" panose="020B0603030804020204" pitchFamily="34" charset="-78"/>
                <a:cs typeface="B Mitra" panose="00000400000000000000" pitchFamily="2" charset="-78"/>
              </a:rPr>
              <a:t>حسن توجه شما</a:t>
            </a:r>
            <a:endParaRPr lang="fa-IR" sz="6000" b="1" dirty="0">
              <a:solidFill>
                <a:srgbClr val="004564"/>
              </a:solidFill>
              <a:latin typeface="Shabnam" panose="020B0603030804020204" pitchFamily="34" charset="-78"/>
              <a:cs typeface="B Mitra" panose="00000400000000000000" pitchFamily="2" charset="-78"/>
            </a:endParaRPr>
          </a:p>
        </p:txBody>
      </p:sp>
      <p:pic>
        <p:nvPicPr>
          <p:cNvPr id="14" name="Picture 13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16816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15" name="Graphic 5">
            <a:extLst>
              <a:ext uri="{FF2B5EF4-FFF2-40B4-BE49-F238E27FC236}">
                <a16:creationId xmlns="" xmlns:a16="http://schemas.microsoft.com/office/drawing/2014/main" id="{E81E01D1-84C5-4EA8-A132-00B2225F6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253511" y="3803287"/>
            <a:ext cx="2414954" cy="2579076"/>
          </a:xfrm>
          <a:prstGeom prst="rect">
            <a:avLst/>
          </a:prstGeom>
        </p:spPr>
      </p:pic>
      <p:pic>
        <p:nvPicPr>
          <p:cNvPr id="16" name="Graphic 5">
            <a:extLst>
              <a:ext uri="{FF2B5EF4-FFF2-40B4-BE49-F238E27FC236}">
                <a16:creationId xmlns="" xmlns:a16="http://schemas.microsoft.com/office/drawing/2014/main" id="{E81E01D1-84C5-4EA8-A132-00B2225F6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9482667" y="3729716"/>
            <a:ext cx="2414954" cy="2579076"/>
          </a:xfrm>
          <a:prstGeom prst="rect">
            <a:avLst/>
          </a:prstGeom>
        </p:spPr>
      </p:pic>
      <p:pic>
        <p:nvPicPr>
          <p:cNvPr id="1026" name="Picture 2" descr="C:\Users\ebrahimi\Downloads\image.ps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871" y="2596128"/>
            <a:ext cx="2339473" cy="374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93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78C8A8E5-F71A-4753-8CD3-385D7584E844}"/>
              </a:ext>
            </a:extLst>
          </p:cNvPr>
          <p:cNvSpPr/>
          <p:nvPr/>
        </p:nvSpPr>
        <p:spPr>
          <a:xfrm>
            <a:off x="170847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توضیحات تکمیلی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39306F83-60D6-4002-8440-747D4971D767}"/>
              </a:ext>
            </a:extLst>
          </p:cNvPr>
          <p:cNvSpPr/>
          <p:nvPr/>
        </p:nvSpPr>
        <p:spPr>
          <a:xfrm>
            <a:off x="521961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Yekan" panose="00000400000000000000" pitchFamily="2" charset="-78"/>
              </a:rPr>
              <a:t>راستی آزمایی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354D2D54-398F-4424-BA03-8924E5C68A14}"/>
              </a:ext>
            </a:extLst>
          </p:cNvPr>
          <p:cNvSpPr/>
          <p:nvPr/>
        </p:nvSpPr>
        <p:spPr>
          <a:xfrm>
            <a:off x="346404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Yekan" panose="00000400000000000000" pitchFamily="2" charset="-78"/>
              </a:rPr>
              <a:t>توجیه اقتصادی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87D15C63-1139-40E0-AB72-FA87E7844D5D}"/>
              </a:ext>
            </a:extLst>
          </p:cNvPr>
          <p:cNvSpPr/>
          <p:nvPr/>
        </p:nvSpPr>
        <p:spPr>
          <a:xfrm>
            <a:off x="697518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 smtClean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توجیه علمی و فنآوری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B29C8635-69D5-4078-97E3-8EBB90B4F78F}"/>
              </a:ext>
            </a:extLst>
          </p:cNvPr>
          <p:cNvSpPr/>
          <p:nvPr/>
        </p:nvSpPr>
        <p:spPr>
          <a:xfrm>
            <a:off x="8730755" y="351687"/>
            <a:ext cx="1617788" cy="691668"/>
          </a:xfrm>
          <a:prstGeom prst="roundRect">
            <a:avLst/>
          </a:prstGeom>
          <a:solidFill>
            <a:srgbClr val="F18F01"/>
          </a:solidFill>
          <a:ln>
            <a:solidFill>
              <a:srgbClr val="F18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dirty="0" smtClean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چکیده طرح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5601D7A-3D6D-4578-BA3F-F73A0014F91A}"/>
              </a:ext>
            </a:extLst>
          </p:cNvPr>
          <p:cNvSpPr/>
          <p:nvPr/>
        </p:nvSpPr>
        <p:spPr>
          <a:xfrm>
            <a:off x="615863" y="1301261"/>
            <a:ext cx="10960274" cy="5205052"/>
          </a:xfrm>
          <a:prstGeom prst="rect">
            <a:avLst/>
          </a:prstGeom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94BA5751-DEE4-4FCC-B88F-8D5446359C36}"/>
              </a:ext>
            </a:extLst>
          </p:cNvPr>
          <p:cNvGrpSpPr/>
          <p:nvPr/>
        </p:nvGrpSpPr>
        <p:grpSpPr>
          <a:xfrm>
            <a:off x="1708475" y="1478065"/>
            <a:ext cx="8593129" cy="611849"/>
            <a:chOff x="1708475" y="1665822"/>
            <a:chExt cx="8593129" cy="611849"/>
          </a:xfrm>
        </p:grpSpPr>
        <p:sp>
          <p:nvSpPr>
            <p:cNvPr id="117" name="Rectangle 116">
              <a:extLst>
                <a:ext uri="{FF2B5EF4-FFF2-40B4-BE49-F238E27FC236}">
                  <a16:creationId xmlns="" xmlns:a16="http://schemas.microsoft.com/office/drawing/2014/main" id="{7E5622B6-F34D-431F-B81B-2B3686A54EF0}"/>
                </a:ext>
              </a:extLst>
            </p:cNvPr>
            <p:cNvSpPr/>
            <p:nvPr/>
          </p:nvSpPr>
          <p:spPr>
            <a:xfrm>
              <a:off x="1708475" y="1969894"/>
              <a:ext cx="85931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a-I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w Cen MT" panose="020B0602020104020603" pitchFamily="34" charset="0"/>
                  <a:cs typeface="B Yekan" panose="00000400000000000000" pitchFamily="2" charset="-78"/>
                </a:rPr>
                <a:t>در این قسمت چکیده‌ای </a:t>
              </a:r>
              <a:r>
                <a:rPr lang="fa-I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w Cen MT" panose="020B0602020104020603" pitchFamily="34" charset="0"/>
                  <a:cs typeface="B Yekan" panose="00000400000000000000" pitchFamily="2" charset="-78"/>
                </a:rPr>
                <a:t>راجع </a:t>
              </a:r>
              <a:r>
                <a:rPr lang="fa-I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w Cen MT" panose="020B0602020104020603" pitchFamily="34" charset="0"/>
                  <a:cs typeface="B Yekan" panose="00000400000000000000" pitchFamily="2" charset="-78"/>
                </a:rPr>
                <a:t>به </a:t>
              </a:r>
              <a:r>
                <a:rPr lang="fa-I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w Cen MT" panose="020B0602020104020603" pitchFamily="34" charset="0"/>
                  <a:cs typeface="B Yekan" panose="00000400000000000000" pitchFamily="2" charset="-78"/>
                </a:rPr>
                <a:t>طرح خود </a:t>
              </a:r>
              <a:r>
                <a:rPr lang="fa-I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w Cen MT" panose="020B0602020104020603" pitchFamily="34" charset="0"/>
                  <a:cs typeface="B Yekan" panose="00000400000000000000" pitchFamily="2" charset="-78"/>
                </a:rPr>
                <a:t>ارائه فرمائید.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w Cen MT" panose="020B0602020104020603" pitchFamily="34" charset="0"/>
                <a:cs typeface="B Yekan" panose="00000400000000000000" pitchFamily="2" charset="-78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="" xmlns:a16="http://schemas.microsoft.com/office/drawing/2014/main" id="{C9DB444E-F296-46CF-9A52-A0FA7F9E1463}"/>
                </a:ext>
              </a:extLst>
            </p:cNvPr>
            <p:cNvSpPr/>
            <p:nvPr/>
          </p:nvSpPr>
          <p:spPr>
            <a:xfrm>
              <a:off x="6602681" y="1665822"/>
              <a:ext cx="367756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a-IR" sz="1600" b="1" dirty="0" smtClean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عنوان فناوری </a:t>
              </a:r>
              <a:r>
                <a:rPr lang="fa-IR" sz="1600" b="1" dirty="0" smtClean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خود </a:t>
              </a:r>
              <a:r>
                <a:rPr lang="fa-IR" sz="1600" b="1" dirty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را وارد کنید</a:t>
              </a:r>
              <a:endParaRPr lang="id-ID" sz="1600" b="1" dirty="0">
                <a:solidFill>
                  <a:srgbClr val="5B1646"/>
                </a:solidFill>
                <a:latin typeface="Raleway" panose="020B0503030101060003" pitchFamily="34" charset="0"/>
                <a:cs typeface="B Yekan" panose="00000400000000000000" pitchFamily="2" charset="-78"/>
              </a:endParaRPr>
            </a:p>
          </p:txBody>
        </p:sp>
      </p:grpSp>
      <p:sp>
        <p:nvSpPr>
          <p:cNvPr id="12" name="Slide Number Placeholder 11">
            <a:extLst>
              <a:ext uri="{FF2B5EF4-FFF2-40B4-BE49-F238E27FC236}">
                <a16:creationId xmlns="" xmlns:a16="http://schemas.microsoft.com/office/drawing/2014/main" id="{22095AF6-8730-4391-B559-46B44AB7C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b="1" dirty="0">
                <a:cs typeface="B Yekan" panose="00000400000000000000" pitchFamily="2" charset="-78"/>
              </a:rPr>
              <a:t>2</a:t>
            </a:r>
            <a:endParaRPr lang="en-US" b="1" dirty="0">
              <a:cs typeface="B Yekan" panose="00000400000000000000" pitchFamily="2" charset="-78"/>
            </a:endParaRPr>
          </a:p>
        </p:txBody>
      </p:sp>
      <p:pic>
        <p:nvPicPr>
          <p:cNvPr id="43" name="Picture 42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8408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17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" y="84080"/>
            <a:ext cx="716475" cy="114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892627" y="6450108"/>
            <a:ext cx="4406746" cy="39401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327745" y="1533640"/>
            <a:ext cx="499326" cy="499326"/>
            <a:chOff x="10079926" y="1939407"/>
            <a:chExt cx="499326" cy="499326"/>
          </a:xfrm>
        </p:grpSpPr>
        <p:sp>
          <p:nvSpPr>
            <p:cNvPr id="20" name="Freeform: Shape 13">
              <a:extLst>
                <a:ext uri="{FF2B5EF4-FFF2-40B4-BE49-F238E27FC236}">
                  <a16:creationId xmlns="" xmlns:a16="http://schemas.microsoft.com/office/drawing/2014/main" id="{0C9524FB-186E-4F1E-9F76-0989245FEE52}"/>
                </a:ext>
              </a:extLst>
            </p:cNvPr>
            <p:cNvSpPr/>
            <p:nvPr/>
          </p:nvSpPr>
          <p:spPr>
            <a:xfrm>
              <a:off x="10079926" y="1939407"/>
              <a:ext cx="499326" cy="499326"/>
            </a:xfrm>
            <a:custGeom>
              <a:avLst/>
              <a:gdLst>
                <a:gd name="connsiteX0" fmla="*/ 566058 w 1132116"/>
                <a:gd name="connsiteY0" fmla="*/ 0 h 1132116"/>
                <a:gd name="connsiteX1" fmla="*/ 1132116 w 1132116"/>
                <a:gd name="connsiteY1" fmla="*/ 566058 h 1132116"/>
                <a:gd name="connsiteX2" fmla="*/ 566058 w 1132116"/>
                <a:gd name="connsiteY2" fmla="*/ 1132116 h 1132116"/>
                <a:gd name="connsiteX3" fmla="*/ 0 w 1132116"/>
                <a:gd name="connsiteY3" fmla="*/ 566058 h 1132116"/>
                <a:gd name="connsiteX4" fmla="*/ 566058 w 1132116"/>
                <a:gd name="connsiteY4" fmla="*/ 0 h 1132116"/>
                <a:gd name="connsiteX5" fmla="*/ 566053 w 1132116"/>
                <a:gd name="connsiteY5" fmla="*/ 76795 h 1132116"/>
                <a:gd name="connsiteX6" fmla="*/ 76791 w 1132116"/>
                <a:gd name="connsiteY6" fmla="*/ 566057 h 1132116"/>
                <a:gd name="connsiteX7" fmla="*/ 566053 w 1132116"/>
                <a:gd name="connsiteY7" fmla="*/ 1055319 h 1132116"/>
                <a:gd name="connsiteX8" fmla="*/ 1055315 w 1132116"/>
                <a:gd name="connsiteY8" fmla="*/ 566057 h 1132116"/>
                <a:gd name="connsiteX9" fmla="*/ 566053 w 1132116"/>
                <a:gd name="connsiteY9" fmla="*/ 76795 h 113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2116" h="1132116">
                  <a:moveTo>
                    <a:pt x="566058" y="0"/>
                  </a:moveTo>
                  <a:cubicBezTo>
                    <a:pt x="878683" y="0"/>
                    <a:pt x="1132116" y="253433"/>
                    <a:pt x="1132116" y="566058"/>
                  </a:cubicBezTo>
                  <a:cubicBezTo>
                    <a:pt x="1132116" y="878683"/>
                    <a:pt x="878683" y="1132116"/>
                    <a:pt x="566058" y="1132116"/>
                  </a:cubicBezTo>
                  <a:cubicBezTo>
                    <a:pt x="253433" y="1132116"/>
                    <a:pt x="0" y="878683"/>
                    <a:pt x="0" y="566058"/>
                  </a:cubicBezTo>
                  <a:cubicBezTo>
                    <a:pt x="0" y="253433"/>
                    <a:pt x="253433" y="0"/>
                    <a:pt x="566058" y="0"/>
                  </a:cubicBezTo>
                  <a:close/>
                  <a:moveTo>
                    <a:pt x="566053" y="76795"/>
                  </a:moveTo>
                  <a:cubicBezTo>
                    <a:pt x="295841" y="76795"/>
                    <a:pt x="76791" y="295845"/>
                    <a:pt x="76791" y="566057"/>
                  </a:cubicBezTo>
                  <a:cubicBezTo>
                    <a:pt x="76791" y="836269"/>
                    <a:pt x="295841" y="1055319"/>
                    <a:pt x="566053" y="1055319"/>
                  </a:cubicBezTo>
                  <a:cubicBezTo>
                    <a:pt x="836265" y="1055319"/>
                    <a:pt x="1055315" y="836269"/>
                    <a:pt x="1055315" y="566057"/>
                  </a:cubicBezTo>
                  <a:cubicBezTo>
                    <a:pt x="1055315" y="295845"/>
                    <a:pt x="836265" y="76795"/>
                    <a:pt x="566053" y="76795"/>
                  </a:cubicBezTo>
                  <a:close/>
                </a:path>
              </a:pathLst>
            </a:custGeom>
            <a:solidFill>
              <a:srgbClr val="5B1646"/>
            </a:solidFill>
            <a:ln>
              <a:solidFill>
                <a:srgbClr val="5B1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54FCF76D-8FD7-4FB4-8B67-B282C6EB1548}"/>
                </a:ext>
              </a:extLst>
            </p:cNvPr>
            <p:cNvSpPr/>
            <p:nvPr/>
          </p:nvSpPr>
          <p:spPr>
            <a:xfrm>
              <a:off x="10142930" y="2002411"/>
              <a:ext cx="373317" cy="373317"/>
            </a:xfrm>
            <a:prstGeom prst="ellipse">
              <a:avLst/>
            </a:prstGeom>
            <a:solidFill>
              <a:srgbClr val="5B1646"/>
            </a:solidFill>
            <a:ln>
              <a:solidFill>
                <a:srgbClr val="5B1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B Yek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58446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5601D7A-3D6D-4578-BA3F-F73A0014F91A}"/>
              </a:ext>
            </a:extLst>
          </p:cNvPr>
          <p:cNvSpPr/>
          <p:nvPr/>
        </p:nvSpPr>
        <p:spPr>
          <a:xfrm>
            <a:off x="664358" y="1208492"/>
            <a:ext cx="10960274" cy="5205052"/>
          </a:xfrm>
          <a:prstGeom prst="rect">
            <a:avLst/>
          </a:prstGeom>
          <a:solidFill>
            <a:schemeClr val="bg1"/>
          </a:solidFill>
          <a:ln w="19050"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1FBB3E37-34ED-4B8A-AD7F-13FF8DF8D91A}"/>
              </a:ext>
            </a:extLst>
          </p:cNvPr>
          <p:cNvGrpSpPr/>
          <p:nvPr/>
        </p:nvGrpSpPr>
        <p:grpSpPr>
          <a:xfrm>
            <a:off x="1371600" y="1489441"/>
            <a:ext cx="9644329" cy="979461"/>
            <a:chOff x="6340025" y="675249"/>
            <a:chExt cx="4564597" cy="979461"/>
          </a:xfrm>
          <a:noFill/>
        </p:grpSpPr>
        <p:sp>
          <p:nvSpPr>
            <p:cNvPr id="49" name="Rectangle 48">
              <a:extLst>
                <a:ext uri="{FF2B5EF4-FFF2-40B4-BE49-F238E27FC236}">
                  <a16:creationId xmlns="" xmlns:a16="http://schemas.microsoft.com/office/drawing/2014/main" id="{12A9CD42-57BC-4392-8CD4-D4862CCE07B2}"/>
                </a:ext>
              </a:extLst>
            </p:cNvPr>
            <p:cNvSpPr/>
            <p:nvPr/>
          </p:nvSpPr>
          <p:spPr>
            <a:xfrm>
              <a:off x="6340025" y="675249"/>
              <a:ext cx="4564597" cy="979461"/>
            </a:xfrm>
            <a:prstGeom prst="rect">
              <a:avLst/>
            </a:prstGeom>
            <a:solidFill>
              <a:schemeClr val="bg1"/>
            </a:solidFill>
            <a:ln>
              <a:noFill/>
              <a:prstDash val="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="" xmlns:a16="http://schemas.microsoft.com/office/drawing/2014/main" id="{494F2D21-FC11-41F5-8E74-FC8CE1CCED55}"/>
                </a:ext>
              </a:extLst>
            </p:cNvPr>
            <p:cNvSpPr/>
            <p:nvPr/>
          </p:nvSpPr>
          <p:spPr>
            <a:xfrm>
              <a:off x="6690327" y="865578"/>
              <a:ext cx="3723420" cy="523220"/>
            </a:xfrm>
            <a:prstGeom prst="rect">
              <a:avLst/>
            </a:prstGeom>
            <a:grpFill/>
            <a:ln>
              <a:noFill/>
              <a:prstDash val="dash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rtl="1"/>
              <a:r>
                <a:rPr lang="fa-IR" sz="2800" b="1" dirty="0" smtClean="0">
                  <a:cs typeface="B Yekan" panose="00000400000000000000" pitchFamily="2" charset="-78"/>
                </a:rPr>
                <a:t>نوآوری </a:t>
              </a:r>
              <a:r>
                <a:rPr lang="fa-IR" sz="2800" b="1" dirty="0">
                  <a:cs typeface="B Yekan" panose="00000400000000000000" pitchFamily="2" charset="-78"/>
                </a:rPr>
                <a:t>طرح </a:t>
              </a:r>
              <a:r>
                <a:rPr lang="fa-IR" sz="2800" b="1" dirty="0" smtClean="0">
                  <a:cs typeface="B Yekan" panose="00000400000000000000" pitchFamily="2" charset="-78"/>
                </a:rPr>
                <a:t>(نو </a:t>
              </a:r>
              <a:r>
                <a:rPr lang="fa-IR" sz="2800" b="1" dirty="0">
                  <a:cs typeface="B Yekan" panose="00000400000000000000" pitchFamily="2" charset="-78"/>
                </a:rPr>
                <a:t>و بدیع  بودن ایده یا محصول )</a:t>
              </a:r>
              <a:endParaRPr lang="en-US" sz="2800" b="1" dirty="0">
                <a:cs typeface="B Yekan" panose="00000400000000000000" pitchFamily="2" charset="-78"/>
              </a:endParaRPr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437B3AA1-F9E6-4B1F-974A-030998D3CBF8}"/>
              </a:ext>
            </a:extLst>
          </p:cNvPr>
          <p:cNvSpPr/>
          <p:nvPr/>
        </p:nvSpPr>
        <p:spPr>
          <a:xfrm>
            <a:off x="1371600" y="2461887"/>
            <a:ext cx="9644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dirty="0" smtClean="0">
                <a:cs typeface="B Yekan" panose="00000400000000000000" pitchFamily="2" charset="-78"/>
              </a:rPr>
              <a:t>در این قسمت توضیح خود را وارد نمایید.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="" xmlns:a16="http://schemas.microsoft.com/office/drawing/2014/main" id="{FC28E7FA-72F9-40F1-A614-05EBCC34B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b="1" dirty="0"/>
              <a:t>3</a:t>
            </a:r>
            <a:endParaRPr lang="en-US" b="1" dirty="0"/>
          </a:p>
        </p:txBody>
      </p:sp>
      <p:sp>
        <p:nvSpPr>
          <p:cNvPr id="26" name="Rectangle: Rounded Corners 3">
            <a:extLst>
              <a:ext uri="{FF2B5EF4-FFF2-40B4-BE49-F238E27FC236}">
                <a16:creationId xmlns="" xmlns:a16="http://schemas.microsoft.com/office/drawing/2014/main" id="{78C8A8E5-F71A-4753-8CD3-385D7584E844}"/>
              </a:ext>
            </a:extLst>
          </p:cNvPr>
          <p:cNvSpPr/>
          <p:nvPr/>
        </p:nvSpPr>
        <p:spPr>
          <a:xfrm>
            <a:off x="170847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توضیحات تکمیلی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7" name="Rectangle: Rounded Corners 4">
            <a:extLst>
              <a:ext uri="{FF2B5EF4-FFF2-40B4-BE49-F238E27FC236}">
                <a16:creationId xmlns="" xmlns:a16="http://schemas.microsoft.com/office/drawing/2014/main" id="{39306F83-60D6-4002-8440-747D4971D767}"/>
              </a:ext>
            </a:extLst>
          </p:cNvPr>
          <p:cNvSpPr/>
          <p:nvPr/>
        </p:nvSpPr>
        <p:spPr>
          <a:xfrm>
            <a:off x="521961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Yekan" panose="00000400000000000000" pitchFamily="2" charset="-78"/>
              </a:rPr>
              <a:t>راستی آزمایی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28" name="Rectangle: Rounded Corners 5">
            <a:extLst>
              <a:ext uri="{FF2B5EF4-FFF2-40B4-BE49-F238E27FC236}">
                <a16:creationId xmlns="" xmlns:a16="http://schemas.microsoft.com/office/drawing/2014/main" id="{354D2D54-398F-4424-BA03-8924E5C68A14}"/>
              </a:ext>
            </a:extLst>
          </p:cNvPr>
          <p:cNvSpPr/>
          <p:nvPr/>
        </p:nvSpPr>
        <p:spPr>
          <a:xfrm>
            <a:off x="346404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Yekan" panose="00000400000000000000" pitchFamily="2" charset="-78"/>
              </a:rPr>
              <a:t>توجیه اقتصادی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29" name="Rectangle: Rounded Corners 6">
            <a:extLst>
              <a:ext uri="{FF2B5EF4-FFF2-40B4-BE49-F238E27FC236}">
                <a16:creationId xmlns="" xmlns:a16="http://schemas.microsoft.com/office/drawing/2014/main" id="{87D15C63-1139-40E0-AB72-FA87E7844D5D}"/>
              </a:ext>
            </a:extLst>
          </p:cNvPr>
          <p:cNvSpPr/>
          <p:nvPr/>
        </p:nvSpPr>
        <p:spPr>
          <a:xfrm>
            <a:off x="6975185" y="351687"/>
            <a:ext cx="1617788" cy="691668"/>
          </a:xfrm>
          <a:prstGeom prst="roundRect">
            <a:avLst/>
          </a:prstGeom>
          <a:solidFill>
            <a:srgbClr val="F18F01"/>
          </a:solidFill>
          <a:ln>
            <a:solidFill>
              <a:srgbClr val="F18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توجیه علمی و فنآوری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30" name="Rectangle: Rounded Corners 8">
            <a:extLst>
              <a:ext uri="{FF2B5EF4-FFF2-40B4-BE49-F238E27FC236}">
                <a16:creationId xmlns="" xmlns:a16="http://schemas.microsoft.com/office/drawing/2014/main" id="{B29C8635-69D5-4078-97E3-8EBB90B4F78F}"/>
              </a:ext>
            </a:extLst>
          </p:cNvPr>
          <p:cNvSpPr/>
          <p:nvPr/>
        </p:nvSpPr>
        <p:spPr>
          <a:xfrm>
            <a:off x="873075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چکیده طرح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pic>
        <p:nvPicPr>
          <p:cNvPr id="31" name="Picture 30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8408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20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" y="41548"/>
            <a:ext cx="716475" cy="114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892627" y="6450108"/>
            <a:ext cx="4406746" cy="39401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643604" y="1679770"/>
            <a:ext cx="499326" cy="499326"/>
            <a:chOff x="10079926" y="1939407"/>
            <a:chExt cx="499326" cy="499326"/>
          </a:xfrm>
        </p:grpSpPr>
        <p:sp>
          <p:nvSpPr>
            <p:cNvPr id="17" name="Freeform: Shape 13">
              <a:extLst>
                <a:ext uri="{FF2B5EF4-FFF2-40B4-BE49-F238E27FC236}">
                  <a16:creationId xmlns="" xmlns:a16="http://schemas.microsoft.com/office/drawing/2014/main" id="{0C9524FB-186E-4F1E-9F76-0989245FEE52}"/>
                </a:ext>
              </a:extLst>
            </p:cNvPr>
            <p:cNvSpPr/>
            <p:nvPr/>
          </p:nvSpPr>
          <p:spPr>
            <a:xfrm>
              <a:off x="10079926" y="1939407"/>
              <a:ext cx="499326" cy="499326"/>
            </a:xfrm>
            <a:custGeom>
              <a:avLst/>
              <a:gdLst>
                <a:gd name="connsiteX0" fmla="*/ 566058 w 1132116"/>
                <a:gd name="connsiteY0" fmla="*/ 0 h 1132116"/>
                <a:gd name="connsiteX1" fmla="*/ 1132116 w 1132116"/>
                <a:gd name="connsiteY1" fmla="*/ 566058 h 1132116"/>
                <a:gd name="connsiteX2" fmla="*/ 566058 w 1132116"/>
                <a:gd name="connsiteY2" fmla="*/ 1132116 h 1132116"/>
                <a:gd name="connsiteX3" fmla="*/ 0 w 1132116"/>
                <a:gd name="connsiteY3" fmla="*/ 566058 h 1132116"/>
                <a:gd name="connsiteX4" fmla="*/ 566058 w 1132116"/>
                <a:gd name="connsiteY4" fmla="*/ 0 h 1132116"/>
                <a:gd name="connsiteX5" fmla="*/ 566053 w 1132116"/>
                <a:gd name="connsiteY5" fmla="*/ 76795 h 1132116"/>
                <a:gd name="connsiteX6" fmla="*/ 76791 w 1132116"/>
                <a:gd name="connsiteY6" fmla="*/ 566057 h 1132116"/>
                <a:gd name="connsiteX7" fmla="*/ 566053 w 1132116"/>
                <a:gd name="connsiteY7" fmla="*/ 1055319 h 1132116"/>
                <a:gd name="connsiteX8" fmla="*/ 1055315 w 1132116"/>
                <a:gd name="connsiteY8" fmla="*/ 566057 h 1132116"/>
                <a:gd name="connsiteX9" fmla="*/ 566053 w 1132116"/>
                <a:gd name="connsiteY9" fmla="*/ 76795 h 113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2116" h="1132116">
                  <a:moveTo>
                    <a:pt x="566058" y="0"/>
                  </a:moveTo>
                  <a:cubicBezTo>
                    <a:pt x="878683" y="0"/>
                    <a:pt x="1132116" y="253433"/>
                    <a:pt x="1132116" y="566058"/>
                  </a:cubicBezTo>
                  <a:cubicBezTo>
                    <a:pt x="1132116" y="878683"/>
                    <a:pt x="878683" y="1132116"/>
                    <a:pt x="566058" y="1132116"/>
                  </a:cubicBezTo>
                  <a:cubicBezTo>
                    <a:pt x="253433" y="1132116"/>
                    <a:pt x="0" y="878683"/>
                    <a:pt x="0" y="566058"/>
                  </a:cubicBezTo>
                  <a:cubicBezTo>
                    <a:pt x="0" y="253433"/>
                    <a:pt x="253433" y="0"/>
                    <a:pt x="566058" y="0"/>
                  </a:cubicBezTo>
                  <a:close/>
                  <a:moveTo>
                    <a:pt x="566053" y="76795"/>
                  </a:moveTo>
                  <a:cubicBezTo>
                    <a:pt x="295841" y="76795"/>
                    <a:pt x="76791" y="295845"/>
                    <a:pt x="76791" y="566057"/>
                  </a:cubicBezTo>
                  <a:cubicBezTo>
                    <a:pt x="76791" y="836269"/>
                    <a:pt x="295841" y="1055319"/>
                    <a:pt x="566053" y="1055319"/>
                  </a:cubicBezTo>
                  <a:cubicBezTo>
                    <a:pt x="836265" y="1055319"/>
                    <a:pt x="1055315" y="836269"/>
                    <a:pt x="1055315" y="566057"/>
                  </a:cubicBezTo>
                  <a:cubicBezTo>
                    <a:pt x="1055315" y="295845"/>
                    <a:pt x="836265" y="76795"/>
                    <a:pt x="566053" y="76795"/>
                  </a:cubicBezTo>
                  <a:close/>
                </a:path>
              </a:pathLst>
            </a:custGeom>
            <a:solidFill>
              <a:srgbClr val="5B1646"/>
            </a:solidFill>
            <a:ln>
              <a:solidFill>
                <a:srgbClr val="5B1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="" xmlns:a16="http://schemas.microsoft.com/office/drawing/2014/main" id="{54FCF76D-8FD7-4FB4-8B67-B282C6EB1548}"/>
                </a:ext>
              </a:extLst>
            </p:cNvPr>
            <p:cNvSpPr/>
            <p:nvPr/>
          </p:nvSpPr>
          <p:spPr>
            <a:xfrm>
              <a:off x="10142930" y="2002411"/>
              <a:ext cx="373317" cy="373317"/>
            </a:xfrm>
            <a:prstGeom prst="ellipse">
              <a:avLst/>
            </a:prstGeom>
            <a:solidFill>
              <a:srgbClr val="5B1646"/>
            </a:solidFill>
            <a:ln>
              <a:solidFill>
                <a:srgbClr val="5B1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B Yek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1336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5601D7A-3D6D-4578-BA3F-F73A0014F91A}"/>
              </a:ext>
            </a:extLst>
          </p:cNvPr>
          <p:cNvSpPr/>
          <p:nvPr/>
        </p:nvSpPr>
        <p:spPr>
          <a:xfrm>
            <a:off x="664358" y="1208492"/>
            <a:ext cx="10960274" cy="5205052"/>
          </a:xfrm>
          <a:prstGeom prst="rect">
            <a:avLst/>
          </a:prstGeom>
          <a:solidFill>
            <a:schemeClr val="bg1"/>
          </a:solidFill>
          <a:ln w="19050"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1FBB3E37-34ED-4B8A-AD7F-13FF8DF8D91A}"/>
              </a:ext>
            </a:extLst>
          </p:cNvPr>
          <p:cNvGrpSpPr/>
          <p:nvPr/>
        </p:nvGrpSpPr>
        <p:grpSpPr>
          <a:xfrm>
            <a:off x="1035147" y="1489441"/>
            <a:ext cx="9980781" cy="979461"/>
            <a:chOff x="6340025" y="675249"/>
            <a:chExt cx="4564597" cy="979461"/>
          </a:xfrm>
          <a:noFill/>
        </p:grpSpPr>
        <p:sp>
          <p:nvSpPr>
            <p:cNvPr id="49" name="Rectangle 48">
              <a:extLst>
                <a:ext uri="{FF2B5EF4-FFF2-40B4-BE49-F238E27FC236}">
                  <a16:creationId xmlns="" xmlns:a16="http://schemas.microsoft.com/office/drawing/2014/main" id="{12A9CD42-57BC-4392-8CD4-D4862CCE07B2}"/>
                </a:ext>
              </a:extLst>
            </p:cNvPr>
            <p:cNvSpPr/>
            <p:nvPr/>
          </p:nvSpPr>
          <p:spPr>
            <a:xfrm>
              <a:off x="6340025" y="675249"/>
              <a:ext cx="4564597" cy="979461"/>
            </a:xfrm>
            <a:prstGeom prst="rect">
              <a:avLst/>
            </a:prstGeom>
            <a:solidFill>
              <a:schemeClr val="bg1"/>
            </a:solidFill>
            <a:ln>
              <a:noFill/>
              <a:prstDash val="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="" xmlns:a16="http://schemas.microsoft.com/office/drawing/2014/main" id="{494F2D21-FC11-41F5-8E74-FC8CE1CCED55}"/>
                </a:ext>
              </a:extLst>
            </p:cNvPr>
            <p:cNvSpPr/>
            <p:nvPr/>
          </p:nvSpPr>
          <p:spPr>
            <a:xfrm>
              <a:off x="6690327" y="865578"/>
              <a:ext cx="3723420" cy="461665"/>
            </a:xfrm>
            <a:prstGeom prst="rect">
              <a:avLst/>
            </a:prstGeom>
            <a:grpFill/>
            <a:ln>
              <a:noFill/>
              <a:prstDash val="dash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rtl="1"/>
              <a:r>
                <a:rPr lang="fa-IR" sz="2400" b="1" dirty="0" smtClean="0">
                  <a:solidFill>
                    <a:prstClr val="black"/>
                  </a:solidFill>
                  <a:cs typeface="B Yekan" panose="00000400000000000000" pitchFamily="2" charset="-78"/>
                </a:rPr>
                <a:t>روش علمی تولید </a:t>
              </a:r>
              <a:r>
                <a:rPr lang="fa-IR" sz="2400" b="1" dirty="0">
                  <a:solidFill>
                    <a:prstClr val="black"/>
                  </a:solidFill>
                  <a:cs typeface="B Yekan" panose="00000400000000000000" pitchFamily="2" charset="-78"/>
                </a:rPr>
                <a:t>محصول یا ایده ارائه </a:t>
              </a:r>
              <a:r>
                <a:rPr lang="fa-IR" sz="2400" b="1" dirty="0" smtClean="0">
                  <a:solidFill>
                    <a:prstClr val="black"/>
                  </a:solidFill>
                  <a:cs typeface="B Yekan" panose="00000400000000000000" pitchFamily="2" charset="-78"/>
                </a:rPr>
                <a:t>شده</a:t>
              </a:r>
              <a:endParaRPr lang="en-US" sz="2400" b="1" dirty="0">
                <a:solidFill>
                  <a:prstClr val="black"/>
                </a:solidFill>
                <a:cs typeface="B Yekan" panose="00000400000000000000" pitchFamily="2" charset="-78"/>
              </a:endParaRPr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437B3AA1-F9E6-4B1F-974A-030998D3CBF8}"/>
              </a:ext>
            </a:extLst>
          </p:cNvPr>
          <p:cNvSpPr/>
          <p:nvPr/>
        </p:nvSpPr>
        <p:spPr>
          <a:xfrm>
            <a:off x="1035147" y="2461887"/>
            <a:ext cx="9980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در تولید محصول یا ایده ارائه شده از کدام قوانین و اصول علمی استفاده شده است؟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="" xmlns:a16="http://schemas.microsoft.com/office/drawing/2014/main" id="{FC28E7FA-72F9-40F1-A614-05EBCC34B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b="1" dirty="0" smtClean="0"/>
              <a:t>4</a:t>
            </a:r>
            <a:endParaRPr lang="en-US" b="1" dirty="0"/>
          </a:p>
        </p:txBody>
      </p:sp>
      <p:sp>
        <p:nvSpPr>
          <p:cNvPr id="26" name="Rectangle: Rounded Corners 3">
            <a:extLst>
              <a:ext uri="{FF2B5EF4-FFF2-40B4-BE49-F238E27FC236}">
                <a16:creationId xmlns="" xmlns:a16="http://schemas.microsoft.com/office/drawing/2014/main" id="{78C8A8E5-F71A-4753-8CD3-385D7584E844}"/>
              </a:ext>
            </a:extLst>
          </p:cNvPr>
          <p:cNvSpPr/>
          <p:nvPr/>
        </p:nvSpPr>
        <p:spPr>
          <a:xfrm>
            <a:off x="170847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توضیحات تکمیلی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7" name="Rectangle: Rounded Corners 4">
            <a:extLst>
              <a:ext uri="{FF2B5EF4-FFF2-40B4-BE49-F238E27FC236}">
                <a16:creationId xmlns="" xmlns:a16="http://schemas.microsoft.com/office/drawing/2014/main" id="{39306F83-60D6-4002-8440-747D4971D767}"/>
              </a:ext>
            </a:extLst>
          </p:cNvPr>
          <p:cNvSpPr/>
          <p:nvPr/>
        </p:nvSpPr>
        <p:spPr>
          <a:xfrm>
            <a:off x="521961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راستی آزمایی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8" name="Rectangle: Rounded Corners 5">
            <a:extLst>
              <a:ext uri="{FF2B5EF4-FFF2-40B4-BE49-F238E27FC236}">
                <a16:creationId xmlns="" xmlns:a16="http://schemas.microsoft.com/office/drawing/2014/main" id="{354D2D54-398F-4424-BA03-8924E5C68A14}"/>
              </a:ext>
            </a:extLst>
          </p:cNvPr>
          <p:cNvSpPr/>
          <p:nvPr/>
        </p:nvSpPr>
        <p:spPr>
          <a:xfrm>
            <a:off x="346404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توجیه اقتصادی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9" name="Rectangle: Rounded Corners 6">
            <a:extLst>
              <a:ext uri="{FF2B5EF4-FFF2-40B4-BE49-F238E27FC236}">
                <a16:creationId xmlns="" xmlns:a16="http://schemas.microsoft.com/office/drawing/2014/main" id="{87D15C63-1139-40E0-AB72-FA87E7844D5D}"/>
              </a:ext>
            </a:extLst>
          </p:cNvPr>
          <p:cNvSpPr/>
          <p:nvPr/>
        </p:nvSpPr>
        <p:spPr>
          <a:xfrm>
            <a:off x="6975185" y="351687"/>
            <a:ext cx="1617788" cy="691668"/>
          </a:xfrm>
          <a:prstGeom prst="roundRect">
            <a:avLst/>
          </a:prstGeom>
          <a:solidFill>
            <a:srgbClr val="F18F01"/>
          </a:solidFill>
          <a:ln>
            <a:solidFill>
              <a:srgbClr val="F18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توجیه علمی و فنآوری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30" name="Rectangle: Rounded Corners 8">
            <a:extLst>
              <a:ext uri="{FF2B5EF4-FFF2-40B4-BE49-F238E27FC236}">
                <a16:creationId xmlns="" xmlns:a16="http://schemas.microsoft.com/office/drawing/2014/main" id="{B29C8635-69D5-4078-97E3-8EBB90B4F78F}"/>
              </a:ext>
            </a:extLst>
          </p:cNvPr>
          <p:cNvSpPr/>
          <p:nvPr/>
        </p:nvSpPr>
        <p:spPr>
          <a:xfrm>
            <a:off x="873075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چکیده طرح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pic>
        <p:nvPicPr>
          <p:cNvPr id="31" name="Picture 30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8408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19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" y="41548"/>
            <a:ext cx="716475" cy="114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892627" y="6450108"/>
            <a:ext cx="4406746" cy="39401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643604" y="1679770"/>
            <a:ext cx="499326" cy="499326"/>
            <a:chOff x="10079926" y="1939407"/>
            <a:chExt cx="499326" cy="499326"/>
          </a:xfrm>
        </p:grpSpPr>
        <p:sp>
          <p:nvSpPr>
            <p:cNvPr id="17" name="Freeform: Shape 13">
              <a:extLst>
                <a:ext uri="{FF2B5EF4-FFF2-40B4-BE49-F238E27FC236}">
                  <a16:creationId xmlns="" xmlns:a16="http://schemas.microsoft.com/office/drawing/2014/main" id="{0C9524FB-186E-4F1E-9F76-0989245FEE52}"/>
                </a:ext>
              </a:extLst>
            </p:cNvPr>
            <p:cNvSpPr/>
            <p:nvPr/>
          </p:nvSpPr>
          <p:spPr>
            <a:xfrm>
              <a:off x="10079926" y="1939407"/>
              <a:ext cx="499326" cy="499326"/>
            </a:xfrm>
            <a:custGeom>
              <a:avLst/>
              <a:gdLst>
                <a:gd name="connsiteX0" fmla="*/ 566058 w 1132116"/>
                <a:gd name="connsiteY0" fmla="*/ 0 h 1132116"/>
                <a:gd name="connsiteX1" fmla="*/ 1132116 w 1132116"/>
                <a:gd name="connsiteY1" fmla="*/ 566058 h 1132116"/>
                <a:gd name="connsiteX2" fmla="*/ 566058 w 1132116"/>
                <a:gd name="connsiteY2" fmla="*/ 1132116 h 1132116"/>
                <a:gd name="connsiteX3" fmla="*/ 0 w 1132116"/>
                <a:gd name="connsiteY3" fmla="*/ 566058 h 1132116"/>
                <a:gd name="connsiteX4" fmla="*/ 566058 w 1132116"/>
                <a:gd name="connsiteY4" fmla="*/ 0 h 1132116"/>
                <a:gd name="connsiteX5" fmla="*/ 566053 w 1132116"/>
                <a:gd name="connsiteY5" fmla="*/ 76795 h 1132116"/>
                <a:gd name="connsiteX6" fmla="*/ 76791 w 1132116"/>
                <a:gd name="connsiteY6" fmla="*/ 566057 h 1132116"/>
                <a:gd name="connsiteX7" fmla="*/ 566053 w 1132116"/>
                <a:gd name="connsiteY7" fmla="*/ 1055319 h 1132116"/>
                <a:gd name="connsiteX8" fmla="*/ 1055315 w 1132116"/>
                <a:gd name="connsiteY8" fmla="*/ 566057 h 1132116"/>
                <a:gd name="connsiteX9" fmla="*/ 566053 w 1132116"/>
                <a:gd name="connsiteY9" fmla="*/ 76795 h 113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2116" h="1132116">
                  <a:moveTo>
                    <a:pt x="566058" y="0"/>
                  </a:moveTo>
                  <a:cubicBezTo>
                    <a:pt x="878683" y="0"/>
                    <a:pt x="1132116" y="253433"/>
                    <a:pt x="1132116" y="566058"/>
                  </a:cubicBezTo>
                  <a:cubicBezTo>
                    <a:pt x="1132116" y="878683"/>
                    <a:pt x="878683" y="1132116"/>
                    <a:pt x="566058" y="1132116"/>
                  </a:cubicBezTo>
                  <a:cubicBezTo>
                    <a:pt x="253433" y="1132116"/>
                    <a:pt x="0" y="878683"/>
                    <a:pt x="0" y="566058"/>
                  </a:cubicBezTo>
                  <a:cubicBezTo>
                    <a:pt x="0" y="253433"/>
                    <a:pt x="253433" y="0"/>
                    <a:pt x="566058" y="0"/>
                  </a:cubicBezTo>
                  <a:close/>
                  <a:moveTo>
                    <a:pt x="566053" y="76795"/>
                  </a:moveTo>
                  <a:cubicBezTo>
                    <a:pt x="295841" y="76795"/>
                    <a:pt x="76791" y="295845"/>
                    <a:pt x="76791" y="566057"/>
                  </a:cubicBezTo>
                  <a:cubicBezTo>
                    <a:pt x="76791" y="836269"/>
                    <a:pt x="295841" y="1055319"/>
                    <a:pt x="566053" y="1055319"/>
                  </a:cubicBezTo>
                  <a:cubicBezTo>
                    <a:pt x="836265" y="1055319"/>
                    <a:pt x="1055315" y="836269"/>
                    <a:pt x="1055315" y="566057"/>
                  </a:cubicBezTo>
                  <a:cubicBezTo>
                    <a:pt x="1055315" y="295845"/>
                    <a:pt x="836265" y="76795"/>
                    <a:pt x="566053" y="76795"/>
                  </a:cubicBezTo>
                  <a:close/>
                </a:path>
              </a:pathLst>
            </a:custGeom>
            <a:solidFill>
              <a:srgbClr val="5B1646"/>
            </a:solidFill>
            <a:ln>
              <a:solidFill>
                <a:srgbClr val="5B1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="" xmlns:a16="http://schemas.microsoft.com/office/drawing/2014/main" id="{54FCF76D-8FD7-4FB4-8B67-B282C6EB1548}"/>
                </a:ext>
              </a:extLst>
            </p:cNvPr>
            <p:cNvSpPr/>
            <p:nvPr/>
          </p:nvSpPr>
          <p:spPr>
            <a:xfrm>
              <a:off x="10142930" y="2002411"/>
              <a:ext cx="373317" cy="373317"/>
            </a:xfrm>
            <a:prstGeom prst="ellipse">
              <a:avLst/>
            </a:prstGeom>
            <a:solidFill>
              <a:srgbClr val="5B1646"/>
            </a:solidFill>
            <a:ln>
              <a:solidFill>
                <a:srgbClr val="5B1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B Yek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1004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5601D7A-3D6D-4578-BA3F-F73A0014F91A}"/>
              </a:ext>
            </a:extLst>
          </p:cNvPr>
          <p:cNvSpPr/>
          <p:nvPr/>
        </p:nvSpPr>
        <p:spPr>
          <a:xfrm>
            <a:off x="664358" y="1208492"/>
            <a:ext cx="10960274" cy="5205052"/>
          </a:xfrm>
          <a:prstGeom prst="rect">
            <a:avLst/>
          </a:prstGeom>
          <a:solidFill>
            <a:schemeClr val="bg1"/>
          </a:solidFill>
          <a:ln w="19050"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A8BF1E1A-EE07-4F75-819C-60B9CFA7E988}"/>
              </a:ext>
            </a:extLst>
          </p:cNvPr>
          <p:cNvSpPr/>
          <p:nvPr/>
        </p:nvSpPr>
        <p:spPr>
          <a:xfrm>
            <a:off x="1176071" y="2460424"/>
            <a:ext cx="96897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در این قسمت توضیح خود را وارد نمایید.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="" xmlns:a16="http://schemas.microsoft.com/office/drawing/2014/main" id="{FC28E7FA-72F9-40F1-A614-05EBCC34B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b="1" dirty="0" smtClean="0"/>
              <a:t>5</a:t>
            </a:r>
            <a:endParaRPr lang="en-US" b="1" dirty="0"/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77294A64-11FC-4F65-8D86-AAD2DCEEBFE2}"/>
              </a:ext>
            </a:extLst>
          </p:cNvPr>
          <p:cNvGrpSpPr/>
          <p:nvPr/>
        </p:nvGrpSpPr>
        <p:grpSpPr>
          <a:xfrm>
            <a:off x="1159949" y="1489441"/>
            <a:ext cx="9705874" cy="1021326"/>
            <a:chOff x="6340025" y="675249"/>
            <a:chExt cx="4564597" cy="1021326"/>
          </a:xfrm>
          <a:noFill/>
        </p:grpSpPr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3F6C3B5A-A212-43E4-AC8F-F1DB60845C4D}"/>
                </a:ext>
              </a:extLst>
            </p:cNvPr>
            <p:cNvSpPr/>
            <p:nvPr/>
          </p:nvSpPr>
          <p:spPr>
            <a:xfrm>
              <a:off x="6340025" y="675249"/>
              <a:ext cx="4564597" cy="979461"/>
            </a:xfrm>
            <a:prstGeom prst="rect">
              <a:avLst/>
            </a:prstGeom>
            <a:solidFill>
              <a:schemeClr val="bg1"/>
            </a:solidFill>
            <a:ln>
              <a:noFill/>
              <a:prstDash val="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2DE3D2C1-63B8-4A11-9AE2-8EB53BF8AF36}"/>
                </a:ext>
              </a:extLst>
            </p:cNvPr>
            <p:cNvSpPr/>
            <p:nvPr/>
          </p:nvSpPr>
          <p:spPr>
            <a:xfrm>
              <a:off x="6690327" y="865578"/>
              <a:ext cx="3723420" cy="830997"/>
            </a:xfrm>
            <a:prstGeom prst="rect">
              <a:avLst/>
            </a:prstGeom>
            <a:grpFill/>
            <a:ln>
              <a:noFill/>
              <a:prstDash val="dash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rtl="1"/>
              <a:r>
                <a:rPr lang="fa-IR" sz="2400" b="1" dirty="0" smtClean="0">
                  <a:solidFill>
                    <a:prstClr val="black"/>
                  </a:solidFill>
                  <a:cs typeface="B Yekan" panose="00000400000000000000" pitchFamily="2" charset="-78"/>
                </a:rPr>
                <a:t>حل </a:t>
              </a:r>
              <a:r>
                <a:rPr lang="fa-IR" sz="2400" b="1" dirty="0">
                  <a:solidFill>
                    <a:prstClr val="black"/>
                  </a:solidFill>
                  <a:cs typeface="B Yekan" panose="00000400000000000000" pitchFamily="2" charset="-78"/>
                </a:rPr>
                <a:t>مسئله (محصول یا ایده </a:t>
              </a:r>
              <a:r>
                <a:rPr lang="fa-IR" sz="2400" b="1" dirty="0" smtClean="0">
                  <a:solidFill>
                    <a:prstClr val="black"/>
                  </a:solidFill>
                  <a:cs typeface="B Yekan" panose="00000400000000000000" pitchFamily="2" charset="-78"/>
                </a:rPr>
                <a:t>منجر </a:t>
              </a:r>
              <a:r>
                <a:rPr lang="fa-IR" sz="2400" b="1" dirty="0">
                  <a:solidFill>
                    <a:prstClr val="black"/>
                  </a:solidFill>
                  <a:cs typeface="B Yekan" panose="00000400000000000000" pitchFamily="2" charset="-78"/>
                </a:rPr>
                <a:t>به حل </a:t>
              </a:r>
              <a:r>
                <a:rPr lang="fa-IR" sz="2400" b="1" dirty="0" smtClean="0">
                  <a:solidFill>
                    <a:prstClr val="black"/>
                  </a:solidFill>
                  <a:cs typeface="B Yekan" panose="00000400000000000000" pitchFamily="2" charset="-78"/>
                </a:rPr>
                <a:t>چه مشکلی </a:t>
              </a:r>
              <a:r>
                <a:rPr lang="fa-IR" sz="2400" b="1" dirty="0">
                  <a:solidFill>
                    <a:prstClr val="black"/>
                  </a:solidFill>
                  <a:cs typeface="B Yekan" panose="00000400000000000000" pitchFamily="2" charset="-78"/>
                </a:rPr>
                <a:t>در بخش‌های مختلف </a:t>
              </a:r>
              <a:r>
                <a:rPr lang="fa-IR" sz="2400" b="1" dirty="0" smtClean="0">
                  <a:solidFill>
                    <a:prstClr val="black"/>
                  </a:solidFill>
                  <a:cs typeface="B Yekan" panose="00000400000000000000" pitchFamily="2" charset="-78"/>
                </a:rPr>
                <a:t>موسسه/شرکت/کارخانه شما شده است)</a:t>
              </a:r>
              <a:endParaRPr lang="en-US" sz="2400" b="1" dirty="0">
                <a:solidFill>
                  <a:prstClr val="black"/>
                </a:solidFill>
                <a:cs typeface="B Yekan" panose="00000400000000000000" pitchFamily="2" charset="-78"/>
              </a:endParaRPr>
            </a:p>
          </p:txBody>
        </p:sp>
      </p:grpSp>
      <p:sp>
        <p:nvSpPr>
          <p:cNvPr id="26" name="Rectangle: Rounded Corners 3">
            <a:extLst>
              <a:ext uri="{FF2B5EF4-FFF2-40B4-BE49-F238E27FC236}">
                <a16:creationId xmlns="" xmlns:a16="http://schemas.microsoft.com/office/drawing/2014/main" id="{78C8A8E5-F71A-4753-8CD3-385D7584E844}"/>
              </a:ext>
            </a:extLst>
          </p:cNvPr>
          <p:cNvSpPr/>
          <p:nvPr/>
        </p:nvSpPr>
        <p:spPr>
          <a:xfrm>
            <a:off x="170847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توضیحات تکمیلی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7" name="Rectangle: Rounded Corners 4">
            <a:extLst>
              <a:ext uri="{FF2B5EF4-FFF2-40B4-BE49-F238E27FC236}">
                <a16:creationId xmlns="" xmlns:a16="http://schemas.microsoft.com/office/drawing/2014/main" id="{39306F83-60D6-4002-8440-747D4971D767}"/>
              </a:ext>
            </a:extLst>
          </p:cNvPr>
          <p:cNvSpPr/>
          <p:nvPr/>
        </p:nvSpPr>
        <p:spPr>
          <a:xfrm>
            <a:off x="521961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راستی آزمایی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8" name="Rectangle: Rounded Corners 5">
            <a:extLst>
              <a:ext uri="{FF2B5EF4-FFF2-40B4-BE49-F238E27FC236}">
                <a16:creationId xmlns="" xmlns:a16="http://schemas.microsoft.com/office/drawing/2014/main" id="{354D2D54-398F-4424-BA03-8924E5C68A14}"/>
              </a:ext>
            </a:extLst>
          </p:cNvPr>
          <p:cNvSpPr/>
          <p:nvPr/>
        </p:nvSpPr>
        <p:spPr>
          <a:xfrm>
            <a:off x="346404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توجیه اقتصادی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9" name="Rectangle: Rounded Corners 6">
            <a:extLst>
              <a:ext uri="{FF2B5EF4-FFF2-40B4-BE49-F238E27FC236}">
                <a16:creationId xmlns="" xmlns:a16="http://schemas.microsoft.com/office/drawing/2014/main" id="{87D15C63-1139-40E0-AB72-FA87E7844D5D}"/>
              </a:ext>
            </a:extLst>
          </p:cNvPr>
          <p:cNvSpPr/>
          <p:nvPr/>
        </p:nvSpPr>
        <p:spPr>
          <a:xfrm>
            <a:off x="6975185" y="351687"/>
            <a:ext cx="1617788" cy="691668"/>
          </a:xfrm>
          <a:prstGeom prst="roundRect">
            <a:avLst/>
          </a:prstGeom>
          <a:solidFill>
            <a:srgbClr val="F18F01"/>
          </a:solidFill>
          <a:ln>
            <a:solidFill>
              <a:srgbClr val="F18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توجیه علمی و فنآوری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30" name="Rectangle: Rounded Corners 8">
            <a:extLst>
              <a:ext uri="{FF2B5EF4-FFF2-40B4-BE49-F238E27FC236}">
                <a16:creationId xmlns="" xmlns:a16="http://schemas.microsoft.com/office/drawing/2014/main" id="{B29C8635-69D5-4078-97E3-8EBB90B4F78F}"/>
              </a:ext>
            </a:extLst>
          </p:cNvPr>
          <p:cNvSpPr/>
          <p:nvPr/>
        </p:nvSpPr>
        <p:spPr>
          <a:xfrm>
            <a:off x="873075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چکیده طرح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pic>
        <p:nvPicPr>
          <p:cNvPr id="31" name="Picture 30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8408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19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" y="41548"/>
            <a:ext cx="716475" cy="114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892627" y="6450108"/>
            <a:ext cx="4406746" cy="39401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643604" y="1679770"/>
            <a:ext cx="499326" cy="499326"/>
            <a:chOff x="10079926" y="1939407"/>
            <a:chExt cx="499326" cy="499326"/>
          </a:xfrm>
        </p:grpSpPr>
        <p:sp>
          <p:nvSpPr>
            <p:cNvPr id="32" name="Freeform: Shape 13">
              <a:extLst>
                <a:ext uri="{FF2B5EF4-FFF2-40B4-BE49-F238E27FC236}">
                  <a16:creationId xmlns="" xmlns:a16="http://schemas.microsoft.com/office/drawing/2014/main" id="{0C9524FB-186E-4F1E-9F76-0989245FEE52}"/>
                </a:ext>
              </a:extLst>
            </p:cNvPr>
            <p:cNvSpPr/>
            <p:nvPr/>
          </p:nvSpPr>
          <p:spPr>
            <a:xfrm>
              <a:off x="10079926" y="1939407"/>
              <a:ext cx="499326" cy="499326"/>
            </a:xfrm>
            <a:custGeom>
              <a:avLst/>
              <a:gdLst>
                <a:gd name="connsiteX0" fmla="*/ 566058 w 1132116"/>
                <a:gd name="connsiteY0" fmla="*/ 0 h 1132116"/>
                <a:gd name="connsiteX1" fmla="*/ 1132116 w 1132116"/>
                <a:gd name="connsiteY1" fmla="*/ 566058 h 1132116"/>
                <a:gd name="connsiteX2" fmla="*/ 566058 w 1132116"/>
                <a:gd name="connsiteY2" fmla="*/ 1132116 h 1132116"/>
                <a:gd name="connsiteX3" fmla="*/ 0 w 1132116"/>
                <a:gd name="connsiteY3" fmla="*/ 566058 h 1132116"/>
                <a:gd name="connsiteX4" fmla="*/ 566058 w 1132116"/>
                <a:gd name="connsiteY4" fmla="*/ 0 h 1132116"/>
                <a:gd name="connsiteX5" fmla="*/ 566053 w 1132116"/>
                <a:gd name="connsiteY5" fmla="*/ 76795 h 1132116"/>
                <a:gd name="connsiteX6" fmla="*/ 76791 w 1132116"/>
                <a:gd name="connsiteY6" fmla="*/ 566057 h 1132116"/>
                <a:gd name="connsiteX7" fmla="*/ 566053 w 1132116"/>
                <a:gd name="connsiteY7" fmla="*/ 1055319 h 1132116"/>
                <a:gd name="connsiteX8" fmla="*/ 1055315 w 1132116"/>
                <a:gd name="connsiteY8" fmla="*/ 566057 h 1132116"/>
                <a:gd name="connsiteX9" fmla="*/ 566053 w 1132116"/>
                <a:gd name="connsiteY9" fmla="*/ 76795 h 113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2116" h="1132116">
                  <a:moveTo>
                    <a:pt x="566058" y="0"/>
                  </a:moveTo>
                  <a:cubicBezTo>
                    <a:pt x="878683" y="0"/>
                    <a:pt x="1132116" y="253433"/>
                    <a:pt x="1132116" y="566058"/>
                  </a:cubicBezTo>
                  <a:cubicBezTo>
                    <a:pt x="1132116" y="878683"/>
                    <a:pt x="878683" y="1132116"/>
                    <a:pt x="566058" y="1132116"/>
                  </a:cubicBezTo>
                  <a:cubicBezTo>
                    <a:pt x="253433" y="1132116"/>
                    <a:pt x="0" y="878683"/>
                    <a:pt x="0" y="566058"/>
                  </a:cubicBezTo>
                  <a:cubicBezTo>
                    <a:pt x="0" y="253433"/>
                    <a:pt x="253433" y="0"/>
                    <a:pt x="566058" y="0"/>
                  </a:cubicBezTo>
                  <a:close/>
                  <a:moveTo>
                    <a:pt x="566053" y="76795"/>
                  </a:moveTo>
                  <a:cubicBezTo>
                    <a:pt x="295841" y="76795"/>
                    <a:pt x="76791" y="295845"/>
                    <a:pt x="76791" y="566057"/>
                  </a:cubicBezTo>
                  <a:cubicBezTo>
                    <a:pt x="76791" y="836269"/>
                    <a:pt x="295841" y="1055319"/>
                    <a:pt x="566053" y="1055319"/>
                  </a:cubicBezTo>
                  <a:cubicBezTo>
                    <a:pt x="836265" y="1055319"/>
                    <a:pt x="1055315" y="836269"/>
                    <a:pt x="1055315" y="566057"/>
                  </a:cubicBezTo>
                  <a:cubicBezTo>
                    <a:pt x="1055315" y="295845"/>
                    <a:pt x="836265" y="76795"/>
                    <a:pt x="566053" y="76795"/>
                  </a:cubicBezTo>
                  <a:close/>
                </a:path>
              </a:pathLst>
            </a:custGeom>
            <a:solidFill>
              <a:srgbClr val="5B1646"/>
            </a:solidFill>
            <a:ln>
              <a:solidFill>
                <a:srgbClr val="5B1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54FCF76D-8FD7-4FB4-8B67-B282C6EB1548}"/>
                </a:ext>
              </a:extLst>
            </p:cNvPr>
            <p:cNvSpPr/>
            <p:nvPr/>
          </p:nvSpPr>
          <p:spPr>
            <a:xfrm>
              <a:off x="10142930" y="2002411"/>
              <a:ext cx="373317" cy="373317"/>
            </a:xfrm>
            <a:prstGeom prst="ellipse">
              <a:avLst/>
            </a:prstGeom>
            <a:solidFill>
              <a:srgbClr val="5B1646"/>
            </a:solidFill>
            <a:ln>
              <a:solidFill>
                <a:srgbClr val="5B1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B Yek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381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5601D7A-3D6D-4578-BA3F-F73A0014F91A}"/>
              </a:ext>
            </a:extLst>
          </p:cNvPr>
          <p:cNvSpPr/>
          <p:nvPr/>
        </p:nvSpPr>
        <p:spPr>
          <a:xfrm>
            <a:off x="615863" y="1301261"/>
            <a:ext cx="10960274" cy="5205052"/>
          </a:xfrm>
          <a:prstGeom prst="rect">
            <a:avLst/>
          </a:prstGeom>
          <a:ln>
            <a:solidFill>
              <a:srgbClr val="E2DC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CC129F87-5532-4435-8266-E41841596BC2}"/>
              </a:ext>
            </a:extLst>
          </p:cNvPr>
          <p:cNvGrpSpPr/>
          <p:nvPr/>
        </p:nvGrpSpPr>
        <p:grpSpPr>
          <a:xfrm>
            <a:off x="3278229" y="1535353"/>
            <a:ext cx="6173925" cy="499326"/>
            <a:chOff x="-1911231" y="1738604"/>
            <a:chExt cx="6173925" cy="499326"/>
          </a:xfrm>
        </p:grpSpPr>
        <p:grpSp>
          <p:nvGrpSpPr>
            <p:cNvPr id="67" name="Group 66">
              <a:extLst>
                <a:ext uri="{FF2B5EF4-FFF2-40B4-BE49-F238E27FC236}">
                  <a16:creationId xmlns="" xmlns:a16="http://schemas.microsoft.com/office/drawing/2014/main" id="{CA5E8761-6147-4D04-98E3-FB0E3A56236A}"/>
                </a:ext>
              </a:extLst>
            </p:cNvPr>
            <p:cNvGrpSpPr/>
            <p:nvPr/>
          </p:nvGrpSpPr>
          <p:grpSpPr>
            <a:xfrm>
              <a:off x="3763368" y="1738604"/>
              <a:ext cx="499326" cy="499326"/>
              <a:chOff x="3983266" y="687169"/>
              <a:chExt cx="1132116" cy="1132116"/>
            </a:xfrm>
            <a:solidFill>
              <a:schemeClr val="accent3"/>
            </a:solidFill>
          </p:grpSpPr>
          <p:sp>
            <p:nvSpPr>
              <p:cNvPr id="70" name="Freeform: Shape 13">
                <a:extLst>
                  <a:ext uri="{FF2B5EF4-FFF2-40B4-BE49-F238E27FC236}">
                    <a16:creationId xmlns="" xmlns:a16="http://schemas.microsoft.com/office/drawing/2014/main" id="{0C9524FB-186E-4F1E-9F76-0989245FEE52}"/>
                  </a:ext>
                </a:extLst>
              </p:cNvPr>
              <p:cNvSpPr/>
              <p:nvPr/>
            </p:nvSpPr>
            <p:spPr>
              <a:xfrm>
                <a:off x="3983266" y="687169"/>
                <a:ext cx="1132116" cy="1132116"/>
              </a:xfrm>
              <a:custGeom>
                <a:avLst/>
                <a:gdLst>
                  <a:gd name="connsiteX0" fmla="*/ 566058 w 1132116"/>
                  <a:gd name="connsiteY0" fmla="*/ 0 h 1132116"/>
                  <a:gd name="connsiteX1" fmla="*/ 1132116 w 1132116"/>
                  <a:gd name="connsiteY1" fmla="*/ 566058 h 1132116"/>
                  <a:gd name="connsiteX2" fmla="*/ 566058 w 1132116"/>
                  <a:gd name="connsiteY2" fmla="*/ 1132116 h 1132116"/>
                  <a:gd name="connsiteX3" fmla="*/ 0 w 1132116"/>
                  <a:gd name="connsiteY3" fmla="*/ 566058 h 1132116"/>
                  <a:gd name="connsiteX4" fmla="*/ 566058 w 1132116"/>
                  <a:gd name="connsiteY4" fmla="*/ 0 h 1132116"/>
                  <a:gd name="connsiteX5" fmla="*/ 566053 w 1132116"/>
                  <a:gd name="connsiteY5" fmla="*/ 76795 h 1132116"/>
                  <a:gd name="connsiteX6" fmla="*/ 76791 w 1132116"/>
                  <a:gd name="connsiteY6" fmla="*/ 566057 h 1132116"/>
                  <a:gd name="connsiteX7" fmla="*/ 566053 w 1132116"/>
                  <a:gd name="connsiteY7" fmla="*/ 1055319 h 1132116"/>
                  <a:gd name="connsiteX8" fmla="*/ 1055315 w 1132116"/>
                  <a:gd name="connsiteY8" fmla="*/ 566057 h 1132116"/>
                  <a:gd name="connsiteX9" fmla="*/ 566053 w 1132116"/>
                  <a:gd name="connsiteY9" fmla="*/ 76795 h 1132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2116" h="1132116">
                    <a:moveTo>
                      <a:pt x="566058" y="0"/>
                    </a:moveTo>
                    <a:cubicBezTo>
                      <a:pt x="878683" y="0"/>
                      <a:pt x="1132116" y="253433"/>
                      <a:pt x="1132116" y="566058"/>
                    </a:cubicBezTo>
                    <a:cubicBezTo>
                      <a:pt x="1132116" y="878683"/>
                      <a:pt x="878683" y="1132116"/>
                      <a:pt x="566058" y="1132116"/>
                    </a:cubicBezTo>
                    <a:cubicBezTo>
                      <a:pt x="253433" y="1132116"/>
                      <a:pt x="0" y="878683"/>
                      <a:pt x="0" y="566058"/>
                    </a:cubicBezTo>
                    <a:cubicBezTo>
                      <a:pt x="0" y="253433"/>
                      <a:pt x="253433" y="0"/>
                      <a:pt x="566058" y="0"/>
                    </a:cubicBezTo>
                    <a:close/>
                    <a:moveTo>
                      <a:pt x="566053" y="76795"/>
                    </a:moveTo>
                    <a:cubicBezTo>
                      <a:pt x="295841" y="76795"/>
                      <a:pt x="76791" y="295845"/>
                      <a:pt x="76791" y="566057"/>
                    </a:cubicBezTo>
                    <a:cubicBezTo>
                      <a:pt x="76791" y="836269"/>
                      <a:pt x="295841" y="1055319"/>
                      <a:pt x="566053" y="1055319"/>
                    </a:cubicBezTo>
                    <a:cubicBezTo>
                      <a:pt x="836265" y="1055319"/>
                      <a:pt x="1055315" y="836269"/>
                      <a:pt x="1055315" y="566057"/>
                    </a:cubicBezTo>
                    <a:cubicBezTo>
                      <a:pt x="1055315" y="295845"/>
                      <a:pt x="836265" y="76795"/>
                      <a:pt x="566053" y="76795"/>
                    </a:cubicBezTo>
                    <a:close/>
                  </a:path>
                </a:pathLst>
              </a:custGeom>
              <a:solidFill>
                <a:srgbClr val="5B1646"/>
              </a:solidFill>
              <a:ln>
                <a:solidFill>
                  <a:srgbClr val="5B1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="" xmlns:a16="http://schemas.microsoft.com/office/drawing/2014/main" id="{54FCF76D-8FD7-4FB4-8B67-B282C6EB1548}"/>
                  </a:ext>
                </a:extLst>
              </p:cNvPr>
              <p:cNvSpPr/>
              <p:nvPr/>
            </p:nvSpPr>
            <p:spPr>
              <a:xfrm>
                <a:off x="4126114" y="830017"/>
                <a:ext cx="846417" cy="846417"/>
              </a:xfrm>
              <a:prstGeom prst="ellipse">
                <a:avLst/>
              </a:prstGeom>
              <a:solidFill>
                <a:srgbClr val="5B1646"/>
              </a:solidFill>
              <a:ln>
                <a:solidFill>
                  <a:srgbClr val="5B1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B Yekan" panose="00000400000000000000" pitchFamily="2" charset="-78"/>
                </a:endParaRPr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="" xmlns:a16="http://schemas.microsoft.com/office/drawing/2014/main" id="{D61B579B-04F6-4869-8CAE-D83BB315492E}"/>
                </a:ext>
              </a:extLst>
            </p:cNvPr>
            <p:cNvSpPr/>
            <p:nvPr/>
          </p:nvSpPr>
          <p:spPr>
            <a:xfrm>
              <a:off x="-1911231" y="1753385"/>
              <a:ext cx="562369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>
                <a:defRPr/>
              </a:pPr>
              <a:r>
                <a:rPr lang="fa-IR" sz="1600" b="1" dirty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مستندات مربوط به استفاده فنآوری بکار برده شده در شرکت یا موسسه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5B1646"/>
                </a:solidFill>
                <a:effectLst/>
                <a:uLnTx/>
                <a:uFillTx/>
                <a:latin typeface="Raleway" panose="020B0503030101060003" pitchFamily="34" charset="0"/>
                <a:cs typeface="B Yekan" panose="00000400000000000000" pitchFamily="2" charset="-78"/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F6A38C13-A8F2-4832-AD41-04E2E38EE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b="1" dirty="0" smtClean="0">
                <a:cs typeface="B Yekan" panose="00000400000000000000" pitchFamily="2" charset="-78"/>
              </a:rPr>
              <a:t>6</a:t>
            </a:r>
            <a:endParaRPr lang="en-US" b="1" dirty="0">
              <a:cs typeface="B Yekan" panose="00000400000000000000" pitchFamily="2" charset="-78"/>
            </a:endParaRPr>
          </a:p>
        </p:txBody>
      </p:sp>
      <p:sp>
        <p:nvSpPr>
          <p:cNvPr id="84" name="Rectangle: Rounded Corners 3">
            <a:extLst>
              <a:ext uri="{FF2B5EF4-FFF2-40B4-BE49-F238E27FC236}">
                <a16:creationId xmlns="" xmlns:a16="http://schemas.microsoft.com/office/drawing/2014/main" id="{78C8A8E5-F71A-4753-8CD3-385D7584E844}"/>
              </a:ext>
            </a:extLst>
          </p:cNvPr>
          <p:cNvSpPr/>
          <p:nvPr/>
        </p:nvSpPr>
        <p:spPr>
          <a:xfrm>
            <a:off x="170847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توضیحات تکمیلی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140" name="Rectangle: Rounded Corners 4">
            <a:extLst>
              <a:ext uri="{FF2B5EF4-FFF2-40B4-BE49-F238E27FC236}">
                <a16:creationId xmlns="" xmlns:a16="http://schemas.microsoft.com/office/drawing/2014/main" id="{39306F83-60D6-4002-8440-747D4971D767}"/>
              </a:ext>
            </a:extLst>
          </p:cNvPr>
          <p:cNvSpPr/>
          <p:nvPr/>
        </p:nvSpPr>
        <p:spPr>
          <a:xfrm>
            <a:off x="5219615" y="351687"/>
            <a:ext cx="1617788" cy="691668"/>
          </a:xfrm>
          <a:prstGeom prst="roundRect">
            <a:avLst/>
          </a:prstGeom>
          <a:solidFill>
            <a:srgbClr val="F18F01"/>
          </a:solidFill>
          <a:ln>
            <a:solidFill>
              <a:srgbClr val="F18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راستی آزمایی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141" name="Rectangle: Rounded Corners 5">
            <a:extLst>
              <a:ext uri="{FF2B5EF4-FFF2-40B4-BE49-F238E27FC236}">
                <a16:creationId xmlns="" xmlns:a16="http://schemas.microsoft.com/office/drawing/2014/main" id="{354D2D54-398F-4424-BA03-8924E5C68A14}"/>
              </a:ext>
            </a:extLst>
          </p:cNvPr>
          <p:cNvSpPr/>
          <p:nvPr/>
        </p:nvSpPr>
        <p:spPr>
          <a:xfrm>
            <a:off x="346404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Yekan" panose="00000400000000000000" pitchFamily="2" charset="-78"/>
              </a:rPr>
              <a:t>توجیه اقتصادی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142" name="Rectangle: Rounded Corners 6">
            <a:extLst>
              <a:ext uri="{FF2B5EF4-FFF2-40B4-BE49-F238E27FC236}">
                <a16:creationId xmlns="" xmlns:a16="http://schemas.microsoft.com/office/drawing/2014/main" id="{87D15C63-1139-40E0-AB72-FA87E7844D5D}"/>
              </a:ext>
            </a:extLst>
          </p:cNvPr>
          <p:cNvSpPr/>
          <p:nvPr/>
        </p:nvSpPr>
        <p:spPr>
          <a:xfrm>
            <a:off x="697518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توجیه علمی و فنآوری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143" name="Rectangle: Rounded Corners 8">
            <a:extLst>
              <a:ext uri="{FF2B5EF4-FFF2-40B4-BE49-F238E27FC236}">
                <a16:creationId xmlns="" xmlns:a16="http://schemas.microsoft.com/office/drawing/2014/main" id="{B29C8635-69D5-4078-97E3-8EBB90B4F78F}"/>
              </a:ext>
            </a:extLst>
          </p:cNvPr>
          <p:cNvSpPr/>
          <p:nvPr/>
        </p:nvSpPr>
        <p:spPr>
          <a:xfrm>
            <a:off x="873075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چکیده طرح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pic>
        <p:nvPicPr>
          <p:cNvPr id="147" name="Picture 146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8408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72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" y="84080"/>
            <a:ext cx="716475" cy="114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892627" y="6450108"/>
            <a:ext cx="4406746" cy="39401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="" xmlns:a16="http://schemas.microsoft.com/office/drawing/2014/main" id="{9A097A7D-74CE-4527-82C8-4454B9B4D84F}"/>
              </a:ext>
            </a:extLst>
          </p:cNvPr>
          <p:cNvSpPr/>
          <p:nvPr/>
        </p:nvSpPr>
        <p:spPr>
          <a:xfrm>
            <a:off x="2636323" y="2474184"/>
            <a:ext cx="85164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400" dirty="0" smtClean="0">
                <a:solidFill>
                  <a:schemeClr val="bg2">
                    <a:lumMod val="25000"/>
                  </a:schemeClr>
                </a:solidFill>
                <a:latin typeface="Tw Cen MT" panose="020B0602020104020603" pitchFamily="34" charset="0"/>
                <a:cs typeface="B Yekan" panose="00000400000000000000" pitchFamily="2" charset="-78"/>
              </a:rPr>
              <a:t>در این قسمت </a:t>
            </a:r>
            <a:r>
              <a:rPr lang="fa-IR" sz="1400" dirty="0" smtClean="0">
                <a:solidFill>
                  <a:schemeClr val="bg2">
                    <a:lumMod val="25000"/>
                  </a:schemeClr>
                </a:solidFill>
                <a:latin typeface="Tw Cen MT" panose="020B0602020104020603" pitchFamily="34" charset="0"/>
                <a:cs typeface="B Yekan" panose="00000400000000000000" pitchFamily="2" charset="-78"/>
              </a:rPr>
              <a:t>مستندات مربوطه  </a:t>
            </a:r>
            <a:r>
              <a:rPr lang="fa-IR" sz="1400" dirty="0" smtClean="0">
                <a:solidFill>
                  <a:schemeClr val="bg2">
                    <a:lumMod val="25000"/>
                  </a:schemeClr>
                </a:solidFill>
                <a:latin typeface="Tw Cen MT" panose="020B0602020104020603" pitchFamily="34" charset="0"/>
                <a:cs typeface="B Yekan" panose="00000400000000000000" pitchFamily="2" charset="-78"/>
              </a:rPr>
              <a:t>اعم از فیلم، </a:t>
            </a:r>
            <a:r>
              <a:rPr lang="fa-IR" sz="1400" dirty="0" smtClean="0">
                <a:solidFill>
                  <a:schemeClr val="bg2">
                    <a:lumMod val="25000"/>
                  </a:schemeClr>
                </a:solidFill>
                <a:latin typeface="Tw Cen MT" panose="020B0602020104020603" pitchFamily="34" charset="0"/>
                <a:cs typeface="B Yekan" panose="00000400000000000000" pitchFamily="2" charset="-78"/>
              </a:rPr>
              <a:t>تصویر، تائیدیه </a:t>
            </a:r>
            <a:r>
              <a:rPr lang="fa-IR" sz="1400" dirty="0" smtClean="0">
                <a:solidFill>
                  <a:schemeClr val="bg2">
                    <a:lumMod val="25000"/>
                  </a:schemeClr>
                </a:solidFill>
                <a:latin typeface="Tw Cen MT" panose="020B0602020104020603" pitchFamily="34" charset="0"/>
                <a:cs typeface="B Yekan" panose="00000400000000000000" pitchFamily="2" charset="-78"/>
              </a:rPr>
              <a:t>های مکتوب (در صورت وجود) و... ارائه گردد.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w Cen MT" panose="020B0602020104020603" pitchFamily="34" charset="0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309616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5601D7A-3D6D-4578-BA3F-F73A0014F91A}"/>
              </a:ext>
            </a:extLst>
          </p:cNvPr>
          <p:cNvSpPr/>
          <p:nvPr/>
        </p:nvSpPr>
        <p:spPr>
          <a:xfrm>
            <a:off x="615863" y="1301261"/>
            <a:ext cx="10960274" cy="5205052"/>
          </a:xfrm>
          <a:prstGeom prst="rect">
            <a:avLst/>
          </a:prstGeom>
          <a:ln>
            <a:solidFill>
              <a:srgbClr val="E2DC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F6A38C13-A8F2-4832-AD41-04E2E38EE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b="1" dirty="0" smtClean="0">
                <a:cs typeface="B Yekan" panose="00000400000000000000" pitchFamily="2" charset="-78"/>
              </a:rPr>
              <a:t>7</a:t>
            </a:r>
            <a:endParaRPr lang="en-US" b="1" dirty="0">
              <a:cs typeface="B Yekan" panose="00000400000000000000" pitchFamily="2" charset="-78"/>
            </a:endParaRPr>
          </a:p>
        </p:txBody>
      </p:sp>
      <p:sp>
        <p:nvSpPr>
          <p:cNvPr id="84" name="Rectangle: Rounded Corners 3">
            <a:extLst>
              <a:ext uri="{FF2B5EF4-FFF2-40B4-BE49-F238E27FC236}">
                <a16:creationId xmlns="" xmlns:a16="http://schemas.microsoft.com/office/drawing/2014/main" id="{78C8A8E5-F71A-4753-8CD3-385D7584E844}"/>
              </a:ext>
            </a:extLst>
          </p:cNvPr>
          <p:cNvSpPr/>
          <p:nvPr/>
        </p:nvSpPr>
        <p:spPr>
          <a:xfrm>
            <a:off x="170847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توضیحات تکمیلی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140" name="Rectangle: Rounded Corners 4">
            <a:extLst>
              <a:ext uri="{FF2B5EF4-FFF2-40B4-BE49-F238E27FC236}">
                <a16:creationId xmlns="" xmlns:a16="http://schemas.microsoft.com/office/drawing/2014/main" id="{39306F83-60D6-4002-8440-747D4971D767}"/>
              </a:ext>
            </a:extLst>
          </p:cNvPr>
          <p:cNvSpPr/>
          <p:nvPr/>
        </p:nvSpPr>
        <p:spPr>
          <a:xfrm>
            <a:off x="5219615" y="351687"/>
            <a:ext cx="1617788" cy="691668"/>
          </a:xfrm>
          <a:prstGeom prst="roundRect">
            <a:avLst/>
          </a:prstGeom>
          <a:solidFill>
            <a:srgbClr val="F18F01"/>
          </a:solidFill>
          <a:ln>
            <a:solidFill>
              <a:srgbClr val="F18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راستی آزمایی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141" name="Rectangle: Rounded Corners 5">
            <a:extLst>
              <a:ext uri="{FF2B5EF4-FFF2-40B4-BE49-F238E27FC236}">
                <a16:creationId xmlns="" xmlns:a16="http://schemas.microsoft.com/office/drawing/2014/main" id="{354D2D54-398F-4424-BA03-8924E5C68A14}"/>
              </a:ext>
            </a:extLst>
          </p:cNvPr>
          <p:cNvSpPr/>
          <p:nvPr/>
        </p:nvSpPr>
        <p:spPr>
          <a:xfrm>
            <a:off x="346404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توجیه اقتصادی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142" name="Rectangle: Rounded Corners 6">
            <a:extLst>
              <a:ext uri="{FF2B5EF4-FFF2-40B4-BE49-F238E27FC236}">
                <a16:creationId xmlns="" xmlns:a16="http://schemas.microsoft.com/office/drawing/2014/main" id="{87D15C63-1139-40E0-AB72-FA87E7844D5D}"/>
              </a:ext>
            </a:extLst>
          </p:cNvPr>
          <p:cNvSpPr/>
          <p:nvPr/>
        </p:nvSpPr>
        <p:spPr>
          <a:xfrm>
            <a:off x="697518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توجیه علمی و فنآوری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143" name="Rectangle: Rounded Corners 8">
            <a:extLst>
              <a:ext uri="{FF2B5EF4-FFF2-40B4-BE49-F238E27FC236}">
                <a16:creationId xmlns="" xmlns:a16="http://schemas.microsoft.com/office/drawing/2014/main" id="{B29C8635-69D5-4078-97E3-8EBB90B4F78F}"/>
              </a:ext>
            </a:extLst>
          </p:cNvPr>
          <p:cNvSpPr/>
          <p:nvPr/>
        </p:nvSpPr>
        <p:spPr>
          <a:xfrm>
            <a:off x="873075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چکیده طرح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pic>
        <p:nvPicPr>
          <p:cNvPr id="147" name="Picture 146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8408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72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" y="84080"/>
            <a:ext cx="716475" cy="114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892627" y="6450108"/>
            <a:ext cx="4406746" cy="39401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="" xmlns:a16="http://schemas.microsoft.com/office/drawing/2014/main" id="{CC129F87-5532-4435-8266-E41841596BC2}"/>
              </a:ext>
            </a:extLst>
          </p:cNvPr>
          <p:cNvGrpSpPr/>
          <p:nvPr/>
        </p:nvGrpSpPr>
        <p:grpSpPr>
          <a:xfrm>
            <a:off x="3278229" y="1535353"/>
            <a:ext cx="6173925" cy="499326"/>
            <a:chOff x="-1911231" y="1738604"/>
            <a:chExt cx="6173925" cy="499326"/>
          </a:xfrm>
        </p:grpSpPr>
        <p:grpSp>
          <p:nvGrpSpPr>
            <p:cNvPr id="75" name="Group 74">
              <a:extLst>
                <a:ext uri="{FF2B5EF4-FFF2-40B4-BE49-F238E27FC236}">
                  <a16:creationId xmlns="" xmlns:a16="http://schemas.microsoft.com/office/drawing/2014/main" id="{CA5E8761-6147-4D04-98E3-FB0E3A56236A}"/>
                </a:ext>
              </a:extLst>
            </p:cNvPr>
            <p:cNvGrpSpPr/>
            <p:nvPr/>
          </p:nvGrpSpPr>
          <p:grpSpPr>
            <a:xfrm>
              <a:off x="3763368" y="1738604"/>
              <a:ext cx="499326" cy="499326"/>
              <a:chOff x="3983266" y="687169"/>
              <a:chExt cx="1132116" cy="1132116"/>
            </a:xfrm>
            <a:solidFill>
              <a:schemeClr val="accent3"/>
            </a:solidFill>
          </p:grpSpPr>
          <p:sp>
            <p:nvSpPr>
              <p:cNvPr id="77" name="Freeform: Shape 13">
                <a:extLst>
                  <a:ext uri="{FF2B5EF4-FFF2-40B4-BE49-F238E27FC236}">
                    <a16:creationId xmlns="" xmlns:a16="http://schemas.microsoft.com/office/drawing/2014/main" id="{0C9524FB-186E-4F1E-9F76-0989245FEE52}"/>
                  </a:ext>
                </a:extLst>
              </p:cNvPr>
              <p:cNvSpPr/>
              <p:nvPr/>
            </p:nvSpPr>
            <p:spPr>
              <a:xfrm>
                <a:off x="3983266" y="687169"/>
                <a:ext cx="1132116" cy="1132116"/>
              </a:xfrm>
              <a:custGeom>
                <a:avLst/>
                <a:gdLst>
                  <a:gd name="connsiteX0" fmla="*/ 566058 w 1132116"/>
                  <a:gd name="connsiteY0" fmla="*/ 0 h 1132116"/>
                  <a:gd name="connsiteX1" fmla="*/ 1132116 w 1132116"/>
                  <a:gd name="connsiteY1" fmla="*/ 566058 h 1132116"/>
                  <a:gd name="connsiteX2" fmla="*/ 566058 w 1132116"/>
                  <a:gd name="connsiteY2" fmla="*/ 1132116 h 1132116"/>
                  <a:gd name="connsiteX3" fmla="*/ 0 w 1132116"/>
                  <a:gd name="connsiteY3" fmla="*/ 566058 h 1132116"/>
                  <a:gd name="connsiteX4" fmla="*/ 566058 w 1132116"/>
                  <a:gd name="connsiteY4" fmla="*/ 0 h 1132116"/>
                  <a:gd name="connsiteX5" fmla="*/ 566053 w 1132116"/>
                  <a:gd name="connsiteY5" fmla="*/ 76795 h 1132116"/>
                  <a:gd name="connsiteX6" fmla="*/ 76791 w 1132116"/>
                  <a:gd name="connsiteY6" fmla="*/ 566057 h 1132116"/>
                  <a:gd name="connsiteX7" fmla="*/ 566053 w 1132116"/>
                  <a:gd name="connsiteY7" fmla="*/ 1055319 h 1132116"/>
                  <a:gd name="connsiteX8" fmla="*/ 1055315 w 1132116"/>
                  <a:gd name="connsiteY8" fmla="*/ 566057 h 1132116"/>
                  <a:gd name="connsiteX9" fmla="*/ 566053 w 1132116"/>
                  <a:gd name="connsiteY9" fmla="*/ 76795 h 1132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2116" h="1132116">
                    <a:moveTo>
                      <a:pt x="566058" y="0"/>
                    </a:moveTo>
                    <a:cubicBezTo>
                      <a:pt x="878683" y="0"/>
                      <a:pt x="1132116" y="253433"/>
                      <a:pt x="1132116" y="566058"/>
                    </a:cubicBezTo>
                    <a:cubicBezTo>
                      <a:pt x="1132116" y="878683"/>
                      <a:pt x="878683" y="1132116"/>
                      <a:pt x="566058" y="1132116"/>
                    </a:cubicBezTo>
                    <a:cubicBezTo>
                      <a:pt x="253433" y="1132116"/>
                      <a:pt x="0" y="878683"/>
                      <a:pt x="0" y="566058"/>
                    </a:cubicBezTo>
                    <a:cubicBezTo>
                      <a:pt x="0" y="253433"/>
                      <a:pt x="253433" y="0"/>
                      <a:pt x="566058" y="0"/>
                    </a:cubicBezTo>
                    <a:close/>
                    <a:moveTo>
                      <a:pt x="566053" y="76795"/>
                    </a:moveTo>
                    <a:cubicBezTo>
                      <a:pt x="295841" y="76795"/>
                      <a:pt x="76791" y="295845"/>
                      <a:pt x="76791" y="566057"/>
                    </a:cubicBezTo>
                    <a:cubicBezTo>
                      <a:pt x="76791" y="836269"/>
                      <a:pt x="295841" y="1055319"/>
                      <a:pt x="566053" y="1055319"/>
                    </a:cubicBezTo>
                    <a:cubicBezTo>
                      <a:pt x="836265" y="1055319"/>
                      <a:pt x="1055315" y="836269"/>
                      <a:pt x="1055315" y="566057"/>
                    </a:cubicBezTo>
                    <a:cubicBezTo>
                      <a:pt x="1055315" y="295845"/>
                      <a:pt x="836265" y="76795"/>
                      <a:pt x="566053" y="76795"/>
                    </a:cubicBezTo>
                    <a:close/>
                  </a:path>
                </a:pathLst>
              </a:custGeom>
              <a:solidFill>
                <a:srgbClr val="5B1646"/>
              </a:solidFill>
              <a:ln>
                <a:solidFill>
                  <a:srgbClr val="5B1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="" xmlns:a16="http://schemas.microsoft.com/office/drawing/2014/main" id="{54FCF76D-8FD7-4FB4-8B67-B282C6EB1548}"/>
                  </a:ext>
                </a:extLst>
              </p:cNvPr>
              <p:cNvSpPr/>
              <p:nvPr/>
            </p:nvSpPr>
            <p:spPr>
              <a:xfrm>
                <a:off x="4126114" y="830017"/>
                <a:ext cx="846417" cy="846417"/>
              </a:xfrm>
              <a:prstGeom prst="ellipse">
                <a:avLst/>
              </a:prstGeom>
              <a:solidFill>
                <a:srgbClr val="5B1646"/>
              </a:solidFill>
              <a:ln>
                <a:solidFill>
                  <a:srgbClr val="5B1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B Yekan" panose="00000400000000000000" pitchFamily="2" charset="-78"/>
                </a:endParaRPr>
              </a:p>
            </p:txBody>
          </p:sp>
        </p:grpSp>
        <p:sp>
          <p:nvSpPr>
            <p:cNvPr id="76" name="Rectangle 75">
              <a:extLst>
                <a:ext uri="{FF2B5EF4-FFF2-40B4-BE49-F238E27FC236}">
                  <a16:creationId xmlns="" xmlns:a16="http://schemas.microsoft.com/office/drawing/2014/main" id="{D61B579B-04F6-4869-8CAE-D83BB315492E}"/>
                </a:ext>
              </a:extLst>
            </p:cNvPr>
            <p:cNvSpPr/>
            <p:nvPr/>
          </p:nvSpPr>
          <p:spPr>
            <a:xfrm>
              <a:off x="-1911231" y="1753385"/>
              <a:ext cx="562369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>
                <a:defRPr/>
              </a:pPr>
              <a:r>
                <a:rPr lang="fa-IR" sz="1600" b="1" dirty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تجهیزات و مواد مصرفی برای تولید محصول یا </a:t>
              </a:r>
              <a:r>
                <a:rPr lang="fa-IR" sz="1600" b="1" dirty="0" smtClean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پیاده سازی </a:t>
              </a:r>
              <a:r>
                <a:rPr lang="fa-IR" sz="1600" b="1" dirty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ایده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5B1646"/>
                </a:solidFill>
                <a:effectLst/>
                <a:uLnTx/>
                <a:uFillTx/>
                <a:latin typeface="Raleway" panose="020B0503030101060003" pitchFamily="34" charset="0"/>
                <a:cs typeface="B Yekan" panose="00000400000000000000" pitchFamily="2" charset="-78"/>
              </a:endParaRPr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="" xmlns:a16="http://schemas.microsoft.com/office/drawing/2014/main" id="{9A097A7D-74CE-4527-82C8-4454B9B4D84F}"/>
              </a:ext>
            </a:extLst>
          </p:cNvPr>
          <p:cNvSpPr/>
          <p:nvPr/>
        </p:nvSpPr>
        <p:spPr>
          <a:xfrm>
            <a:off x="676909" y="2474184"/>
            <a:ext cx="108992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در این قسمت مستندات مربوط به تجهیزات، ماشین آلات یا مواد مصرفی ارائه گردد </a:t>
            </a:r>
            <a:r>
              <a:rPr kumimoji="0" lang="fa-I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که منجر به ساخت محصول</a:t>
            </a:r>
            <a:r>
              <a:rPr kumimoji="0" lang="fa-IR" sz="12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 شده است</a:t>
            </a:r>
            <a:r>
              <a:rPr kumimoji="0" lang="fa-I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(شرح</a:t>
            </a:r>
            <a:r>
              <a:rPr kumimoji="0" lang="fa-IR" sz="12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 و مستنداتی </a:t>
            </a:r>
            <a:r>
              <a:rPr kumimoji="0" lang="fa-I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از </a:t>
            </a:r>
            <a:r>
              <a:rPr kumimoji="0" lang="fa-I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فرآیند ساخت/ تولید/ فرآوری و...).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w Cen MT" panose="020B0602020104020603" pitchFamily="34" charset="0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89108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5601D7A-3D6D-4578-BA3F-F73A0014F91A}"/>
              </a:ext>
            </a:extLst>
          </p:cNvPr>
          <p:cNvSpPr/>
          <p:nvPr/>
        </p:nvSpPr>
        <p:spPr>
          <a:xfrm>
            <a:off x="615863" y="1311771"/>
            <a:ext cx="10960274" cy="5205052"/>
          </a:xfrm>
          <a:prstGeom prst="rect">
            <a:avLst/>
          </a:prstGeom>
          <a:ln>
            <a:solidFill>
              <a:srgbClr val="E2DC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29F17F1D-3C7C-4583-BB5B-D4941AB99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>
                <a:cs typeface="B Yekan" panose="00000400000000000000" pitchFamily="2" charset="-78"/>
              </a:rPr>
              <a:t>8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1" name="Rectangle: Rounded Corners 3">
            <a:extLst>
              <a:ext uri="{FF2B5EF4-FFF2-40B4-BE49-F238E27FC236}">
                <a16:creationId xmlns="" xmlns:a16="http://schemas.microsoft.com/office/drawing/2014/main" id="{78C8A8E5-F71A-4753-8CD3-385D7584E844}"/>
              </a:ext>
            </a:extLst>
          </p:cNvPr>
          <p:cNvSpPr/>
          <p:nvPr/>
        </p:nvSpPr>
        <p:spPr>
          <a:xfrm>
            <a:off x="170847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توضیحات تکمیلی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2" name="Rectangle: Rounded Corners 4">
            <a:extLst>
              <a:ext uri="{FF2B5EF4-FFF2-40B4-BE49-F238E27FC236}">
                <a16:creationId xmlns="" xmlns:a16="http://schemas.microsoft.com/office/drawing/2014/main" id="{39306F83-60D6-4002-8440-747D4971D767}"/>
              </a:ext>
            </a:extLst>
          </p:cNvPr>
          <p:cNvSpPr/>
          <p:nvPr/>
        </p:nvSpPr>
        <p:spPr>
          <a:xfrm>
            <a:off x="521961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راستی آزمایی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23" name="Rectangle: Rounded Corners 5">
            <a:extLst>
              <a:ext uri="{FF2B5EF4-FFF2-40B4-BE49-F238E27FC236}">
                <a16:creationId xmlns="" xmlns:a16="http://schemas.microsoft.com/office/drawing/2014/main" id="{354D2D54-398F-4424-BA03-8924E5C68A14}"/>
              </a:ext>
            </a:extLst>
          </p:cNvPr>
          <p:cNvSpPr/>
          <p:nvPr/>
        </p:nvSpPr>
        <p:spPr>
          <a:xfrm>
            <a:off x="3464045" y="351687"/>
            <a:ext cx="1617788" cy="691668"/>
          </a:xfrm>
          <a:prstGeom prst="roundRect">
            <a:avLst/>
          </a:prstGeom>
          <a:solidFill>
            <a:srgbClr val="F18F01"/>
          </a:solidFill>
          <a:ln>
            <a:solidFill>
              <a:srgbClr val="F18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توجیه اقتصادی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24" name="Rectangle: Rounded Corners 6">
            <a:extLst>
              <a:ext uri="{FF2B5EF4-FFF2-40B4-BE49-F238E27FC236}">
                <a16:creationId xmlns="" xmlns:a16="http://schemas.microsoft.com/office/drawing/2014/main" id="{87D15C63-1139-40E0-AB72-FA87E7844D5D}"/>
              </a:ext>
            </a:extLst>
          </p:cNvPr>
          <p:cNvSpPr/>
          <p:nvPr/>
        </p:nvSpPr>
        <p:spPr>
          <a:xfrm>
            <a:off x="697518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توجیه علمی و فنآوری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sp>
        <p:nvSpPr>
          <p:cNvPr id="26" name="Rectangle: Rounded Corners 8">
            <a:extLst>
              <a:ext uri="{FF2B5EF4-FFF2-40B4-BE49-F238E27FC236}">
                <a16:creationId xmlns="" xmlns:a16="http://schemas.microsoft.com/office/drawing/2014/main" id="{B29C8635-69D5-4078-97E3-8EBB90B4F78F}"/>
              </a:ext>
            </a:extLst>
          </p:cNvPr>
          <p:cNvSpPr/>
          <p:nvPr/>
        </p:nvSpPr>
        <p:spPr>
          <a:xfrm>
            <a:off x="873075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latin typeface="Calibri" panose="020F0502020204030204"/>
                <a:cs typeface="B Yekan" panose="00000400000000000000" pitchFamily="2" charset="-78"/>
              </a:rPr>
              <a:t>چکیده طرح</a:t>
            </a:r>
            <a:endParaRPr lang="en-US" dirty="0">
              <a:solidFill>
                <a:prstClr val="black"/>
              </a:solidFill>
              <a:latin typeface="Calibri" panose="020F0502020204030204"/>
              <a:cs typeface="B Yekan" panose="00000400000000000000" pitchFamily="2" charset="-78"/>
            </a:endParaRPr>
          </a:p>
        </p:txBody>
      </p:sp>
      <p:pic>
        <p:nvPicPr>
          <p:cNvPr id="27" name="Picture 26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8408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16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" y="84080"/>
            <a:ext cx="716475" cy="114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892627" y="6450108"/>
            <a:ext cx="4406746" cy="39401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CC129F87-5532-4435-8266-E41841596BC2}"/>
              </a:ext>
            </a:extLst>
          </p:cNvPr>
          <p:cNvGrpSpPr/>
          <p:nvPr/>
        </p:nvGrpSpPr>
        <p:grpSpPr>
          <a:xfrm>
            <a:off x="2413534" y="1535353"/>
            <a:ext cx="7229949" cy="499326"/>
            <a:chOff x="-2967255" y="1738604"/>
            <a:chExt cx="7229949" cy="499326"/>
          </a:xfrm>
        </p:grpSpPr>
        <p:grpSp>
          <p:nvGrpSpPr>
            <p:cNvPr id="19" name="Group 18">
              <a:extLst>
                <a:ext uri="{FF2B5EF4-FFF2-40B4-BE49-F238E27FC236}">
                  <a16:creationId xmlns="" xmlns:a16="http://schemas.microsoft.com/office/drawing/2014/main" id="{CA5E8761-6147-4D04-98E3-FB0E3A56236A}"/>
                </a:ext>
              </a:extLst>
            </p:cNvPr>
            <p:cNvGrpSpPr/>
            <p:nvPr/>
          </p:nvGrpSpPr>
          <p:grpSpPr>
            <a:xfrm>
              <a:off x="3763368" y="1738604"/>
              <a:ext cx="499326" cy="499326"/>
              <a:chOff x="3983266" y="687169"/>
              <a:chExt cx="1132116" cy="1132116"/>
            </a:xfrm>
            <a:solidFill>
              <a:schemeClr val="accent3"/>
            </a:solidFill>
          </p:grpSpPr>
          <p:sp>
            <p:nvSpPr>
              <p:cNvPr id="28" name="Freeform: Shape 13">
                <a:extLst>
                  <a:ext uri="{FF2B5EF4-FFF2-40B4-BE49-F238E27FC236}">
                    <a16:creationId xmlns="" xmlns:a16="http://schemas.microsoft.com/office/drawing/2014/main" id="{0C9524FB-186E-4F1E-9F76-0989245FEE52}"/>
                  </a:ext>
                </a:extLst>
              </p:cNvPr>
              <p:cNvSpPr/>
              <p:nvPr/>
            </p:nvSpPr>
            <p:spPr>
              <a:xfrm>
                <a:off x="3983266" y="687169"/>
                <a:ext cx="1132116" cy="1132116"/>
              </a:xfrm>
              <a:custGeom>
                <a:avLst/>
                <a:gdLst>
                  <a:gd name="connsiteX0" fmla="*/ 566058 w 1132116"/>
                  <a:gd name="connsiteY0" fmla="*/ 0 h 1132116"/>
                  <a:gd name="connsiteX1" fmla="*/ 1132116 w 1132116"/>
                  <a:gd name="connsiteY1" fmla="*/ 566058 h 1132116"/>
                  <a:gd name="connsiteX2" fmla="*/ 566058 w 1132116"/>
                  <a:gd name="connsiteY2" fmla="*/ 1132116 h 1132116"/>
                  <a:gd name="connsiteX3" fmla="*/ 0 w 1132116"/>
                  <a:gd name="connsiteY3" fmla="*/ 566058 h 1132116"/>
                  <a:gd name="connsiteX4" fmla="*/ 566058 w 1132116"/>
                  <a:gd name="connsiteY4" fmla="*/ 0 h 1132116"/>
                  <a:gd name="connsiteX5" fmla="*/ 566053 w 1132116"/>
                  <a:gd name="connsiteY5" fmla="*/ 76795 h 1132116"/>
                  <a:gd name="connsiteX6" fmla="*/ 76791 w 1132116"/>
                  <a:gd name="connsiteY6" fmla="*/ 566057 h 1132116"/>
                  <a:gd name="connsiteX7" fmla="*/ 566053 w 1132116"/>
                  <a:gd name="connsiteY7" fmla="*/ 1055319 h 1132116"/>
                  <a:gd name="connsiteX8" fmla="*/ 1055315 w 1132116"/>
                  <a:gd name="connsiteY8" fmla="*/ 566057 h 1132116"/>
                  <a:gd name="connsiteX9" fmla="*/ 566053 w 1132116"/>
                  <a:gd name="connsiteY9" fmla="*/ 76795 h 1132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2116" h="1132116">
                    <a:moveTo>
                      <a:pt x="566058" y="0"/>
                    </a:moveTo>
                    <a:cubicBezTo>
                      <a:pt x="878683" y="0"/>
                      <a:pt x="1132116" y="253433"/>
                      <a:pt x="1132116" y="566058"/>
                    </a:cubicBezTo>
                    <a:cubicBezTo>
                      <a:pt x="1132116" y="878683"/>
                      <a:pt x="878683" y="1132116"/>
                      <a:pt x="566058" y="1132116"/>
                    </a:cubicBezTo>
                    <a:cubicBezTo>
                      <a:pt x="253433" y="1132116"/>
                      <a:pt x="0" y="878683"/>
                      <a:pt x="0" y="566058"/>
                    </a:cubicBezTo>
                    <a:cubicBezTo>
                      <a:pt x="0" y="253433"/>
                      <a:pt x="253433" y="0"/>
                      <a:pt x="566058" y="0"/>
                    </a:cubicBezTo>
                    <a:close/>
                    <a:moveTo>
                      <a:pt x="566053" y="76795"/>
                    </a:moveTo>
                    <a:cubicBezTo>
                      <a:pt x="295841" y="76795"/>
                      <a:pt x="76791" y="295845"/>
                      <a:pt x="76791" y="566057"/>
                    </a:cubicBezTo>
                    <a:cubicBezTo>
                      <a:pt x="76791" y="836269"/>
                      <a:pt x="295841" y="1055319"/>
                      <a:pt x="566053" y="1055319"/>
                    </a:cubicBezTo>
                    <a:cubicBezTo>
                      <a:pt x="836265" y="1055319"/>
                      <a:pt x="1055315" y="836269"/>
                      <a:pt x="1055315" y="566057"/>
                    </a:cubicBezTo>
                    <a:cubicBezTo>
                      <a:pt x="1055315" y="295845"/>
                      <a:pt x="836265" y="76795"/>
                      <a:pt x="566053" y="76795"/>
                    </a:cubicBezTo>
                    <a:close/>
                  </a:path>
                </a:pathLst>
              </a:custGeom>
              <a:solidFill>
                <a:srgbClr val="5B1646"/>
              </a:solidFill>
              <a:ln>
                <a:solidFill>
                  <a:srgbClr val="5B1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4FCF76D-8FD7-4FB4-8B67-B282C6EB1548}"/>
                  </a:ext>
                </a:extLst>
              </p:cNvPr>
              <p:cNvSpPr/>
              <p:nvPr/>
            </p:nvSpPr>
            <p:spPr>
              <a:xfrm>
                <a:off x="4126114" y="830017"/>
                <a:ext cx="846417" cy="846417"/>
              </a:xfrm>
              <a:prstGeom prst="ellipse">
                <a:avLst/>
              </a:prstGeom>
              <a:solidFill>
                <a:srgbClr val="5B1646"/>
              </a:solidFill>
              <a:ln>
                <a:solidFill>
                  <a:srgbClr val="5B1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B Yekan" panose="00000400000000000000" pitchFamily="2" charset="-78"/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61B579B-04F6-4869-8CAE-D83BB315492E}"/>
                </a:ext>
              </a:extLst>
            </p:cNvPr>
            <p:cNvSpPr/>
            <p:nvPr/>
          </p:nvSpPr>
          <p:spPr>
            <a:xfrm>
              <a:off x="-2967255" y="1753385"/>
              <a:ext cx="667971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>
                <a:defRPr/>
              </a:pPr>
              <a:r>
                <a:rPr lang="fa-IR" sz="1600" b="1" dirty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میزان موفقیت محصول یا ایده </a:t>
              </a:r>
              <a:r>
                <a:rPr lang="fa-IR" sz="1600" b="1" dirty="0" smtClean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پیاده سازی </a:t>
              </a:r>
              <a:r>
                <a:rPr lang="fa-IR" sz="1600" b="1" dirty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شده از نظر اقتصادی برای شرکت یا موسسه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5B1646"/>
                </a:solidFill>
                <a:effectLst/>
                <a:uLnTx/>
                <a:uFillTx/>
                <a:latin typeface="Raleway" panose="020B0503030101060003" pitchFamily="34" charset="0"/>
                <a:cs typeface="B Yekan" panose="00000400000000000000" pitchFamily="2" charset="-78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9A097A7D-74CE-4527-82C8-4454B9B4D84F}"/>
              </a:ext>
            </a:extLst>
          </p:cNvPr>
          <p:cNvSpPr/>
          <p:nvPr/>
        </p:nvSpPr>
        <p:spPr>
          <a:xfrm>
            <a:off x="1995055" y="2474184"/>
            <a:ext cx="9157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در این قسمت </a:t>
            </a:r>
            <a:r>
              <a:rPr kumimoji="0" lang="fa-I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توضیح</a:t>
            </a:r>
            <a:r>
              <a:rPr kumimoji="0" lang="fa-IR" sz="14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 دهید </a:t>
            </a:r>
            <a:r>
              <a:rPr kumimoji="0" lang="fa-I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آورده </a:t>
            </a:r>
            <a:r>
              <a:rPr kumimoji="0" lang="fa-I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محصول یا ایده پیاده سازی شده برای شرکت/ کارخانه/ موسسه </a:t>
            </a:r>
            <a:r>
              <a:rPr kumimoji="0" lang="fa-I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چه بوده است.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w Cen MT" panose="020B0602020104020603" pitchFamily="34" charset="0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242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5601D7A-3D6D-4578-BA3F-F73A0014F91A}"/>
              </a:ext>
            </a:extLst>
          </p:cNvPr>
          <p:cNvSpPr/>
          <p:nvPr/>
        </p:nvSpPr>
        <p:spPr>
          <a:xfrm>
            <a:off x="615863" y="1311771"/>
            <a:ext cx="10960274" cy="5205052"/>
          </a:xfrm>
          <a:prstGeom prst="rect">
            <a:avLst/>
          </a:prstGeom>
          <a:ln>
            <a:solidFill>
              <a:srgbClr val="E2DC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29F17F1D-3C7C-4583-BB5B-D4941AB99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>
                <a:cs typeface="B Yekan" panose="00000400000000000000" pitchFamily="2" charset="-78"/>
              </a:rPr>
              <a:t>9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1" name="Rectangle: Rounded Corners 3">
            <a:extLst>
              <a:ext uri="{FF2B5EF4-FFF2-40B4-BE49-F238E27FC236}">
                <a16:creationId xmlns="" xmlns:a16="http://schemas.microsoft.com/office/drawing/2014/main" id="{78C8A8E5-F71A-4753-8CD3-385D7584E844}"/>
              </a:ext>
            </a:extLst>
          </p:cNvPr>
          <p:cNvSpPr/>
          <p:nvPr/>
        </p:nvSpPr>
        <p:spPr>
          <a:xfrm>
            <a:off x="170847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توضیحات تکمیلی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2" name="Rectangle: Rounded Corners 4">
            <a:extLst>
              <a:ext uri="{FF2B5EF4-FFF2-40B4-BE49-F238E27FC236}">
                <a16:creationId xmlns="" xmlns:a16="http://schemas.microsoft.com/office/drawing/2014/main" id="{39306F83-60D6-4002-8440-747D4971D767}"/>
              </a:ext>
            </a:extLst>
          </p:cNvPr>
          <p:cNvSpPr/>
          <p:nvPr/>
        </p:nvSpPr>
        <p:spPr>
          <a:xfrm>
            <a:off x="521961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راستی آزمایی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3" name="Rectangle: Rounded Corners 5">
            <a:extLst>
              <a:ext uri="{FF2B5EF4-FFF2-40B4-BE49-F238E27FC236}">
                <a16:creationId xmlns="" xmlns:a16="http://schemas.microsoft.com/office/drawing/2014/main" id="{354D2D54-398F-4424-BA03-8924E5C68A14}"/>
              </a:ext>
            </a:extLst>
          </p:cNvPr>
          <p:cNvSpPr/>
          <p:nvPr/>
        </p:nvSpPr>
        <p:spPr>
          <a:xfrm>
            <a:off x="3464045" y="351687"/>
            <a:ext cx="1617788" cy="691668"/>
          </a:xfrm>
          <a:prstGeom prst="roundRect">
            <a:avLst/>
          </a:prstGeom>
          <a:solidFill>
            <a:srgbClr val="F18F01"/>
          </a:solidFill>
          <a:ln>
            <a:solidFill>
              <a:srgbClr val="F18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توجیه اقتصادی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4" name="Rectangle: Rounded Corners 6">
            <a:extLst>
              <a:ext uri="{FF2B5EF4-FFF2-40B4-BE49-F238E27FC236}">
                <a16:creationId xmlns="" xmlns:a16="http://schemas.microsoft.com/office/drawing/2014/main" id="{87D15C63-1139-40E0-AB72-FA87E7844D5D}"/>
              </a:ext>
            </a:extLst>
          </p:cNvPr>
          <p:cNvSpPr/>
          <p:nvPr/>
        </p:nvSpPr>
        <p:spPr>
          <a:xfrm>
            <a:off x="697518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توجیه علمی و فنآوری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sp>
        <p:nvSpPr>
          <p:cNvPr id="26" name="Rectangle: Rounded Corners 8">
            <a:extLst>
              <a:ext uri="{FF2B5EF4-FFF2-40B4-BE49-F238E27FC236}">
                <a16:creationId xmlns="" xmlns:a16="http://schemas.microsoft.com/office/drawing/2014/main" id="{B29C8635-69D5-4078-97E3-8EBB90B4F78F}"/>
              </a:ext>
            </a:extLst>
          </p:cNvPr>
          <p:cNvSpPr/>
          <p:nvPr/>
        </p:nvSpPr>
        <p:spPr>
          <a:xfrm>
            <a:off x="8730755" y="351687"/>
            <a:ext cx="1617788" cy="691668"/>
          </a:xfrm>
          <a:prstGeom prst="roundRect">
            <a:avLst/>
          </a:prstGeom>
          <a:solidFill>
            <a:srgbClr val="E7EB58"/>
          </a:solidFill>
          <a:ln>
            <a:solidFill>
              <a:srgbClr val="E7EB5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چکیده طرح</a:t>
            </a:r>
            <a:endParaRPr lang="en-US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pic>
        <p:nvPicPr>
          <p:cNvPr id="27" name="Picture 26" descr="C:\Users\ebrahimi\AppData\Local\Temp\Rar$DRa0.314\آذربایجان شرقی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823" y="84080"/>
            <a:ext cx="895253" cy="1198179"/>
          </a:xfrm>
          <a:prstGeom prst="rect">
            <a:avLst/>
          </a:prstGeom>
          <a:noFill/>
          <a:extLst/>
        </p:spPr>
      </p:pic>
      <p:pic>
        <p:nvPicPr>
          <p:cNvPr id="17" name="Picture 2" descr="C:\Users\ebrahimi\Downloads\image.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" y="84080"/>
            <a:ext cx="716475" cy="114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Rounded Corners 14">
            <a:extLst>
              <a:ext uri="{FF2B5EF4-FFF2-40B4-BE49-F238E27FC236}">
                <a16:creationId xmlns:a16="http://schemas.microsoft.com/office/drawing/2014/main" xmlns="" id="{FEF6A35E-EFAA-6F8F-6BC5-FDDC5CAFA676}"/>
              </a:ext>
            </a:extLst>
          </p:cNvPr>
          <p:cNvSpPr/>
          <p:nvPr/>
        </p:nvSpPr>
        <p:spPr>
          <a:xfrm>
            <a:off x="3892627" y="6450108"/>
            <a:ext cx="4406746" cy="39401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مرکز </a:t>
            </a:r>
            <a:r>
              <a:rPr lang="fa-I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anose="00000700000000000000" pitchFamily="2" charset="-78"/>
              </a:rPr>
              <a:t>رشد دانشگاه ملی مهارت واحد استان آذربایجان شرقی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anose="000007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CC129F87-5532-4435-8266-E41841596BC2}"/>
              </a:ext>
            </a:extLst>
          </p:cNvPr>
          <p:cNvGrpSpPr/>
          <p:nvPr/>
        </p:nvGrpSpPr>
        <p:grpSpPr>
          <a:xfrm>
            <a:off x="2413534" y="1535353"/>
            <a:ext cx="7229949" cy="499326"/>
            <a:chOff x="-2967255" y="1738604"/>
            <a:chExt cx="7229949" cy="499326"/>
          </a:xfrm>
        </p:grpSpPr>
        <p:grpSp>
          <p:nvGrpSpPr>
            <p:cNvPr id="19" name="Group 18">
              <a:extLst>
                <a:ext uri="{FF2B5EF4-FFF2-40B4-BE49-F238E27FC236}">
                  <a16:creationId xmlns="" xmlns:a16="http://schemas.microsoft.com/office/drawing/2014/main" id="{CA5E8761-6147-4D04-98E3-FB0E3A56236A}"/>
                </a:ext>
              </a:extLst>
            </p:cNvPr>
            <p:cNvGrpSpPr/>
            <p:nvPr/>
          </p:nvGrpSpPr>
          <p:grpSpPr>
            <a:xfrm>
              <a:off x="3763368" y="1738604"/>
              <a:ext cx="499326" cy="499326"/>
              <a:chOff x="3983266" y="687169"/>
              <a:chExt cx="1132116" cy="1132116"/>
            </a:xfrm>
            <a:solidFill>
              <a:schemeClr val="accent3"/>
            </a:solidFill>
          </p:grpSpPr>
          <p:sp>
            <p:nvSpPr>
              <p:cNvPr id="28" name="Freeform: Shape 13">
                <a:extLst>
                  <a:ext uri="{FF2B5EF4-FFF2-40B4-BE49-F238E27FC236}">
                    <a16:creationId xmlns="" xmlns:a16="http://schemas.microsoft.com/office/drawing/2014/main" id="{0C9524FB-186E-4F1E-9F76-0989245FEE52}"/>
                  </a:ext>
                </a:extLst>
              </p:cNvPr>
              <p:cNvSpPr/>
              <p:nvPr/>
            </p:nvSpPr>
            <p:spPr>
              <a:xfrm>
                <a:off x="3983266" y="687169"/>
                <a:ext cx="1132116" cy="1132116"/>
              </a:xfrm>
              <a:custGeom>
                <a:avLst/>
                <a:gdLst>
                  <a:gd name="connsiteX0" fmla="*/ 566058 w 1132116"/>
                  <a:gd name="connsiteY0" fmla="*/ 0 h 1132116"/>
                  <a:gd name="connsiteX1" fmla="*/ 1132116 w 1132116"/>
                  <a:gd name="connsiteY1" fmla="*/ 566058 h 1132116"/>
                  <a:gd name="connsiteX2" fmla="*/ 566058 w 1132116"/>
                  <a:gd name="connsiteY2" fmla="*/ 1132116 h 1132116"/>
                  <a:gd name="connsiteX3" fmla="*/ 0 w 1132116"/>
                  <a:gd name="connsiteY3" fmla="*/ 566058 h 1132116"/>
                  <a:gd name="connsiteX4" fmla="*/ 566058 w 1132116"/>
                  <a:gd name="connsiteY4" fmla="*/ 0 h 1132116"/>
                  <a:gd name="connsiteX5" fmla="*/ 566053 w 1132116"/>
                  <a:gd name="connsiteY5" fmla="*/ 76795 h 1132116"/>
                  <a:gd name="connsiteX6" fmla="*/ 76791 w 1132116"/>
                  <a:gd name="connsiteY6" fmla="*/ 566057 h 1132116"/>
                  <a:gd name="connsiteX7" fmla="*/ 566053 w 1132116"/>
                  <a:gd name="connsiteY7" fmla="*/ 1055319 h 1132116"/>
                  <a:gd name="connsiteX8" fmla="*/ 1055315 w 1132116"/>
                  <a:gd name="connsiteY8" fmla="*/ 566057 h 1132116"/>
                  <a:gd name="connsiteX9" fmla="*/ 566053 w 1132116"/>
                  <a:gd name="connsiteY9" fmla="*/ 76795 h 1132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2116" h="1132116">
                    <a:moveTo>
                      <a:pt x="566058" y="0"/>
                    </a:moveTo>
                    <a:cubicBezTo>
                      <a:pt x="878683" y="0"/>
                      <a:pt x="1132116" y="253433"/>
                      <a:pt x="1132116" y="566058"/>
                    </a:cubicBezTo>
                    <a:cubicBezTo>
                      <a:pt x="1132116" y="878683"/>
                      <a:pt x="878683" y="1132116"/>
                      <a:pt x="566058" y="1132116"/>
                    </a:cubicBezTo>
                    <a:cubicBezTo>
                      <a:pt x="253433" y="1132116"/>
                      <a:pt x="0" y="878683"/>
                      <a:pt x="0" y="566058"/>
                    </a:cubicBezTo>
                    <a:cubicBezTo>
                      <a:pt x="0" y="253433"/>
                      <a:pt x="253433" y="0"/>
                      <a:pt x="566058" y="0"/>
                    </a:cubicBezTo>
                    <a:close/>
                    <a:moveTo>
                      <a:pt x="566053" y="76795"/>
                    </a:moveTo>
                    <a:cubicBezTo>
                      <a:pt x="295841" y="76795"/>
                      <a:pt x="76791" y="295845"/>
                      <a:pt x="76791" y="566057"/>
                    </a:cubicBezTo>
                    <a:cubicBezTo>
                      <a:pt x="76791" y="836269"/>
                      <a:pt x="295841" y="1055319"/>
                      <a:pt x="566053" y="1055319"/>
                    </a:cubicBezTo>
                    <a:cubicBezTo>
                      <a:pt x="836265" y="1055319"/>
                      <a:pt x="1055315" y="836269"/>
                      <a:pt x="1055315" y="566057"/>
                    </a:cubicBezTo>
                    <a:cubicBezTo>
                      <a:pt x="1055315" y="295845"/>
                      <a:pt x="836265" y="76795"/>
                      <a:pt x="566053" y="76795"/>
                    </a:cubicBezTo>
                    <a:close/>
                  </a:path>
                </a:pathLst>
              </a:custGeom>
              <a:solidFill>
                <a:srgbClr val="5B1646"/>
              </a:solidFill>
              <a:ln>
                <a:solidFill>
                  <a:srgbClr val="5B1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4FCF76D-8FD7-4FB4-8B67-B282C6EB1548}"/>
                  </a:ext>
                </a:extLst>
              </p:cNvPr>
              <p:cNvSpPr/>
              <p:nvPr/>
            </p:nvSpPr>
            <p:spPr>
              <a:xfrm>
                <a:off x="4126114" y="830017"/>
                <a:ext cx="846417" cy="846417"/>
              </a:xfrm>
              <a:prstGeom prst="ellipse">
                <a:avLst/>
              </a:prstGeom>
              <a:solidFill>
                <a:srgbClr val="5B1646"/>
              </a:solidFill>
              <a:ln>
                <a:solidFill>
                  <a:srgbClr val="5B1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B Yekan" panose="00000400000000000000" pitchFamily="2" charset="-78"/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61B579B-04F6-4869-8CAE-D83BB315492E}"/>
                </a:ext>
              </a:extLst>
            </p:cNvPr>
            <p:cNvSpPr/>
            <p:nvPr/>
          </p:nvSpPr>
          <p:spPr>
            <a:xfrm>
              <a:off x="-2967255" y="1753385"/>
              <a:ext cx="667971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>
                <a:defRPr/>
              </a:pPr>
              <a:r>
                <a:rPr lang="fa-IR" sz="1600" b="1" dirty="0" smtClean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میزان توان </a:t>
              </a:r>
              <a:r>
                <a:rPr lang="fa-IR" sz="1600" b="1" dirty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رقابت </a:t>
              </a:r>
              <a:r>
                <a:rPr lang="fa-IR" sz="1600" b="1" dirty="0" smtClean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محصول ارائه شده </a:t>
              </a:r>
              <a:r>
                <a:rPr lang="fa-IR" sz="1600" b="1" dirty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با محصولات سایر </a:t>
              </a:r>
              <a:r>
                <a:rPr lang="fa-IR" sz="1600" b="1" dirty="0" smtClean="0">
                  <a:solidFill>
                    <a:srgbClr val="5B1646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B Yekan" panose="00000400000000000000" pitchFamily="2" charset="-78"/>
                </a:rPr>
                <a:t>شرکت‌ها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5B1646"/>
                </a:solidFill>
                <a:effectLst/>
                <a:uLnTx/>
                <a:uFillTx/>
                <a:latin typeface="Raleway" panose="020B0503030101060003" pitchFamily="34" charset="0"/>
                <a:cs typeface="B Yekan" panose="00000400000000000000" pitchFamily="2" charset="-78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9A097A7D-74CE-4527-82C8-4454B9B4D84F}"/>
              </a:ext>
            </a:extLst>
          </p:cNvPr>
          <p:cNvSpPr/>
          <p:nvPr/>
        </p:nvSpPr>
        <p:spPr>
          <a:xfrm>
            <a:off x="4144489" y="2474184"/>
            <a:ext cx="70082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در این قسمت میزان رقابت پذیری محصول یا ایده پیاده</a:t>
            </a:r>
            <a:r>
              <a:rPr kumimoji="0" lang="fa-IR" sz="14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 سازی شده ارائه </a:t>
            </a:r>
            <a:r>
              <a:rPr kumimoji="0" lang="fa-IR" sz="14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cs typeface="B Yekan" panose="00000400000000000000" pitchFamily="2" charset="-78"/>
              </a:rPr>
              <a:t>گردد.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w Cen MT" panose="020B0602020104020603" pitchFamily="34" charset="0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695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483</Words>
  <Application>Microsoft Office PowerPoint</Application>
  <PresentationFormat>Custom</PresentationFormat>
  <Paragraphs>89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Saeedi</cp:lastModifiedBy>
  <cp:revision>71</cp:revision>
  <dcterms:created xsi:type="dcterms:W3CDTF">2019-11-20T06:34:23Z</dcterms:created>
  <dcterms:modified xsi:type="dcterms:W3CDTF">2025-11-15T10:21:17Z</dcterms:modified>
</cp:coreProperties>
</file>